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271" r:id="rId3"/>
    <p:sldId id="257" r:id="rId4"/>
    <p:sldId id="258" r:id="rId5"/>
    <p:sldId id="259" r:id="rId6"/>
    <p:sldId id="260" r:id="rId7"/>
    <p:sldId id="261" r:id="rId8"/>
    <p:sldId id="273" r:id="rId9"/>
    <p:sldId id="262" r:id="rId10"/>
    <p:sldId id="263" r:id="rId11"/>
    <p:sldId id="264" r:id="rId12"/>
    <p:sldId id="265" r:id="rId1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264" y="102"/>
      </p:cViewPr>
      <p:guideLst>
        <p:guide orient="horz" pos="2160"/>
        <p:guide pos="2880"/>
      </p:guideLst>
    </p:cSldViewPr>
  </p:slideViewPr>
  <p:notesTextViewPr>
    <p:cViewPr>
      <p:scale>
        <a:sx n="1" d="1"/>
        <a:sy n="1" d="1"/>
      </p:scale>
      <p:origin x="0" y="0"/>
    </p:cViewPr>
  </p:notesTextViewPr>
  <p:sorterViewPr>
    <p:cViewPr>
      <p:scale>
        <a:sx n="100" d="100"/>
        <a:sy n="100" d="100"/>
      </p:scale>
      <p:origin x="0" y="-19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smtClean="0"/>
            </a:lvl1pPr>
          </a:lstStyle>
          <a:p>
            <a:pPr>
              <a:defRPr/>
            </a:pPr>
            <a:fld id="{66E6C03B-49FB-4178-9057-82B0205A5FDA}" type="datetimeFigureOut">
              <a:rPr lang="en-US"/>
              <a:pPr>
                <a:defRPr/>
              </a:pPr>
              <a:t>3/5/2018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smtClean="0"/>
            </a:lvl1pPr>
          </a:lstStyle>
          <a:p>
            <a:pPr>
              <a:defRPr/>
            </a:pPr>
            <a:fld id="{8B619E95-8B03-42AB-88C0-7DE46D2C0D9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Whiskey was </a:t>
            </a:r>
            <a:r>
              <a:rPr lang="en-US" altLang="en-US">
                <a:latin typeface="Bernard MT Condensed" panose="02050806060905020404" pitchFamily="18" charset="0"/>
              </a:rPr>
              <a:t>the farmer’s most profitable commodity so the tax would hurt them quite a bit. </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5CE2627-5062-40DD-90AA-D48924B9B0A8}" type="slidenum">
              <a:rPr lang="en-US" altLang="en-US"/>
              <a:pPr/>
              <a:t>11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C5F3E3A-A5A4-484A-8956-85C76BAC6000}" type="datetimeFigureOut">
              <a:rPr lang="en-US"/>
              <a:pPr>
                <a:defRPr/>
              </a:pPr>
              <a:t>3/5/2018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86A4FE-8786-4E22-A224-9D4880716A3F}" type="slidenum">
              <a:rPr lang="en-US" altLang="en-US"/>
              <a:pPr>
                <a:defRPr/>
              </a:pPr>
              <a:t>‹#›</a:t>
            </a:fld>
            <a:endParaRPr lang="en-US" altLang="en-US"/>
          </a:p>
        </p:txBody>
      </p:sp>
    </p:spTree>
    <p:extLst>
      <p:ext uri="{BB962C8B-B14F-4D97-AF65-F5344CB8AC3E}">
        <p14:creationId xmlns:p14="http://schemas.microsoft.com/office/powerpoint/2010/main" val="134532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AE451BF-14A1-4CC9-ACD5-8D7C5D8C8747}" type="datetimeFigureOut">
              <a:rPr lang="en-US"/>
              <a:pPr>
                <a:defRPr/>
              </a:pPr>
              <a:t>3/5/2018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AAD150-32AE-40CC-9418-AEECD350486C}" type="slidenum">
              <a:rPr lang="en-US" altLang="en-US"/>
              <a:pPr>
                <a:defRPr/>
              </a:pPr>
              <a:t>‹#›</a:t>
            </a:fld>
            <a:endParaRPr lang="en-US" altLang="en-US"/>
          </a:p>
        </p:txBody>
      </p:sp>
    </p:spTree>
    <p:extLst>
      <p:ext uri="{BB962C8B-B14F-4D97-AF65-F5344CB8AC3E}">
        <p14:creationId xmlns:p14="http://schemas.microsoft.com/office/powerpoint/2010/main" val="751720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0F39A6F-8C9F-4129-BA9E-EA9E8F3A29CD}" type="datetimeFigureOut">
              <a:rPr lang="en-US"/>
              <a:pPr>
                <a:defRPr/>
              </a:pPr>
              <a:t>3/5/2018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BB0493F-DE75-4071-9365-36AF20056E69}" type="slidenum">
              <a:rPr lang="en-US" altLang="en-US"/>
              <a:pPr>
                <a:defRPr/>
              </a:pPr>
              <a:t>‹#›</a:t>
            </a:fld>
            <a:endParaRPr lang="en-US" altLang="en-US"/>
          </a:p>
        </p:txBody>
      </p:sp>
    </p:spTree>
    <p:extLst>
      <p:ext uri="{BB962C8B-B14F-4D97-AF65-F5344CB8AC3E}">
        <p14:creationId xmlns:p14="http://schemas.microsoft.com/office/powerpoint/2010/main" val="1150782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B2F6E8F-A18B-44D7-AF0C-61158F3B813E}" type="datetimeFigureOut">
              <a:rPr lang="en-US"/>
              <a:pPr>
                <a:defRPr/>
              </a:pPr>
              <a:t>3/5/2018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0DEB04-55E7-4A41-815C-F7101FCFD1A2}" type="slidenum">
              <a:rPr lang="en-US" altLang="en-US"/>
              <a:pPr>
                <a:defRPr/>
              </a:pPr>
              <a:t>‹#›</a:t>
            </a:fld>
            <a:endParaRPr lang="en-US" altLang="en-US"/>
          </a:p>
        </p:txBody>
      </p:sp>
    </p:spTree>
    <p:extLst>
      <p:ext uri="{BB962C8B-B14F-4D97-AF65-F5344CB8AC3E}">
        <p14:creationId xmlns:p14="http://schemas.microsoft.com/office/powerpoint/2010/main" val="3219023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07F2112-E3F7-49E5-A7E0-B8AAB8B037D4}" type="datetimeFigureOut">
              <a:rPr lang="en-US"/>
              <a:pPr>
                <a:defRPr/>
              </a:pPr>
              <a:t>3/5/2018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502F2A-42CD-47AC-A121-E0DE9236A641}" type="slidenum">
              <a:rPr lang="en-US" altLang="en-US"/>
              <a:pPr>
                <a:defRPr/>
              </a:pPr>
              <a:t>‹#›</a:t>
            </a:fld>
            <a:endParaRPr lang="en-US" altLang="en-US"/>
          </a:p>
        </p:txBody>
      </p:sp>
    </p:spTree>
    <p:extLst>
      <p:ext uri="{BB962C8B-B14F-4D97-AF65-F5344CB8AC3E}">
        <p14:creationId xmlns:p14="http://schemas.microsoft.com/office/powerpoint/2010/main" val="3352332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3B5E8C2-D512-45D3-BC78-DCFC367A8CB7}" type="datetimeFigureOut">
              <a:rPr lang="en-US"/>
              <a:pPr>
                <a:defRPr/>
              </a:pPr>
              <a:t>3/5/2018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E0C703-46E9-469D-AC25-003FFABE777D}" type="slidenum">
              <a:rPr lang="en-US" altLang="en-US"/>
              <a:pPr>
                <a:defRPr/>
              </a:pPr>
              <a:t>‹#›</a:t>
            </a:fld>
            <a:endParaRPr lang="en-US" altLang="en-US"/>
          </a:p>
        </p:txBody>
      </p:sp>
    </p:spTree>
    <p:extLst>
      <p:ext uri="{BB962C8B-B14F-4D97-AF65-F5344CB8AC3E}">
        <p14:creationId xmlns:p14="http://schemas.microsoft.com/office/powerpoint/2010/main" val="38019197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538F07B-95FF-4B4F-8C3F-9E1EB0B71F85}" type="datetimeFigureOut">
              <a:rPr lang="en-US"/>
              <a:pPr>
                <a:defRPr/>
              </a:pPr>
              <a:t>3/5/2018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E8E1E56-7044-4AB9-AB06-84BA208D9BEF}" type="slidenum">
              <a:rPr lang="en-US" altLang="en-US"/>
              <a:pPr>
                <a:defRPr/>
              </a:pPr>
              <a:t>‹#›</a:t>
            </a:fld>
            <a:endParaRPr lang="en-US" altLang="en-US"/>
          </a:p>
        </p:txBody>
      </p:sp>
    </p:spTree>
    <p:extLst>
      <p:ext uri="{BB962C8B-B14F-4D97-AF65-F5344CB8AC3E}">
        <p14:creationId xmlns:p14="http://schemas.microsoft.com/office/powerpoint/2010/main" val="4198573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86A0B79-6950-4684-8DBC-DE2C399C9584}" type="datetimeFigureOut">
              <a:rPr lang="en-US"/>
              <a:pPr>
                <a:defRPr/>
              </a:pPr>
              <a:t>3/5/2018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74E6290-61C8-4B21-9527-CB051436859A}" type="slidenum">
              <a:rPr lang="en-US" altLang="en-US"/>
              <a:pPr>
                <a:defRPr/>
              </a:pPr>
              <a:t>‹#›</a:t>
            </a:fld>
            <a:endParaRPr lang="en-US" altLang="en-US"/>
          </a:p>
        </p:txBody>
      </p:sp>
    </p:spTree>
    <p:extLst>
      <p:ext uri="{BB962C8B-B14F-4D97-AF65-F5344CB8AC3E}">
        <p14:creationId xmlns:p14="http://schemas.microsoft.com/office/powerpoint/2010/main" val="11899399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FD17C4D-1547-4461-A49C-05807A368BF5}" type="datetimeFigureOut">
              <a:rPr lang="en-US"/>
              <a:pPr>
                <a:defRPr/>
              </a:pPr>
              <a:t>3/5/2018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C0BAA3F-EB41-425A-B021-0BE34F602A34}" type="slidenum">
              <a:rPr lang="en-US" altLang="en-US"/>
              <a:pPr>
                <a:defRPr/>
              </a:pPr>
              <a:t>‹#›</a:t>
            </a:fld>
            <a:endParaRPr lang="en-US" altLang="en-US"/>
          </a:p>
        </p:txBody>
      </p:sp>
    </p:spTree>
    <p:extLst>
      <p:ext uri="{BB962C8B-B14F-4D97-AF65-F5344CB8AC3E}">
        <p14:creationId xmlns:p14="http://schemas.microsoft.com/office/powerpoint/2010/main" val="4638134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DC545BE-D7A8-484C-B9FE-55B137A82A7B}" type="datetimeFigureOut">
              <a:rPr lang="en-US"/>
              <a:pPr>
                <a:defRPr/>
              </a:pPr>
              <a:t>3/5/2018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914AF69-D568-4C4C-9331-E92E2B5F5E4A}" type="slidenum">
              <a:rPr lang="en-US" altLang="en-US"/>
              <a:pPr>
                <a:defRPr/>
              </a:pPr>
              <a:t>‹#›</a:t>
            </a:fld>
            <a:endParaRPr lang="en-US" altLang="en-US"/>
          </a:p>
        </p:txBody>
      </p:sp>
    </p:spTree>
    <p:extLst>
      <p:ext uri="{BB962C8B-B14F-4D97-AF65-F5344CB8AC3E}">
        <p14:creationId xmlns:p14="http://schemas.microsoft.com/office/powerpoint/2010/main" val="28710047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A7238E3-A3EE-418A-8666-D5B79D14D385}" type="datetimeFigureOut">
              <a:rPr lang="en-US"/>
              <a:pPr>
                <a:defRPr/>
              </a:pPr>
              <a:t>3/5/2018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8308E3B-BFA7-4340-9FB5-EE54EEE9E6F0}" type="slidenum">
              <a:rPr lang="en-US" altLang="en-US"/>
              <a:pPr>
                <a:defRPr/>
              </a:pPr>
              <a:t>‹#›</a:t>
            </a:fld>
            <a:endParaRPr lang="en-US" altLang="en-US"/>
          </a:p>
        </p:txBody>
      </p:sp>
    </p:spTree>
    <p:extLst>
      <p:ext uri="{BB962C8B-B14F-4D97-AF65-F5344CB8AC3E}">
        <p14:creationId xmlns:p14="http://schemas.microsoft.com/office/powerpoint/2010/main" val="219352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1500CEC-E550-4867-B6A4-BC94C430939F}" type="datetimeFigureOut">
              <a:rPr lang="en-US"/>
              <a:pPr>
                <a:defRPr/>
              </a:pPr>
              <a:t>3/5/2018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FE265D-7ACC-4F32-BAAF-26BBE2AEE26B}" type="slidenum">
              <a:rPr lang="en-US" altLang="en-US"/>
              <a:pPr>
                <a:defRPr/>
              </a:pPr>
              <a:t>‹#›</a:t>
            </a:fld>
            <a:endParaRPr lang="en-US" altLang="en-US"/>
          </a:p>
        </p:txBody>
      </p:sp>
    </p:spTree>
    <p:extLst>
      <p:ext uri="{BB962C8B-B14F-4D97-AF65-F5344CB8AC3E}">
        <p14:creationId xmlns:p14="http://schemas.microsoft.com/office/powerpoint/2010/main" val="24769093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8918D10-A788-4579-B0DC-403F75726297}" type="datetimeFigureOut">
              <a:rPr lang="en-US"/>
              <a:pPr>
                <a:defRPr/>
              </a:pPr>
              <a:t>3/5/2018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1664D86-8233-4C43-B385-E1DDEEDA93C5}" type="slidenum">
              <a:rPr lang="en-US" altLang="en-US"/>
              <a:pPr>
                <a:defRPr/>
              </a:pPr>
              <a:t>‹#›</a:t>
            </a:fld>
            <a:endParaRPr lang="en-US" altLang="en-US"/>
          </a:p>
        </p:txBody>
      </p:sp>
    </p:spTree>
    <p:extLst>
      <p:ext uri="{BB962C8B-B14F-4D97-AF65-F5344CB8AC3E}">
        <p14:creationId xmlns:p14="http://schemas.microsoft.com/office/powerpoint/2010/main" val="4152762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2F54C5A-AB39-4AF6-9D30-65F470EF3A08}" type="datetimeFigureOut">
              <a:rPr lang="en-US"/>
              <a:pPr>
                <a:defRPr/>
              </a:pPr>
              <a:t>3/5/2018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475546A-10F1-4EE3-9173-EA2F69AE408F}" type="slidenum">
              <a:rPr lang="en-US" altLang="en-US"/>
              <a:pPr>
                <a:defRPr/>
              </a:pPr>
              <a:t>‹#›</a:t>
            </a:fld>
            <a:endParaRPr lang="en-US" altLang="en-US"/>
          </a:p>
        </p:txBody>
      </p:sp>
    </p:spTree>
    <p:extLst>
      <p:ext uri="{BB962C8B-B14F-4D97-AF65-F5344CB8AC3E}">
        <p14:creationId xmlns:p14="http://schemas.microsoft.com/office/powerpoint/2010/main" val="21956950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2A44F57-3B08-4894-A80F-32593100364E}" type="datetimeFigureOut">
              <a:rPr lang="en-US"/>
              <a:pPr>
                <a:defRPr/>
              </a:pPr>
              <a:t>3/5/2018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0F5CE2-D870-403B-BE42-B77998027060}" type="slidenum">
              <a:rPr lang="en-US" altLang="en-US"/>
              <a:pPr>
                <a:defRPr/>
              </a:pPr>
              <a:t>‹#›</a:t>
            </a:fld>
            <a:endParaRPr lang="en-US" altLang="en-US"/>
          </a:p>
        </p:txBody>
      </p:sp>
    </p:spTree>
    <p:extLst>
      <p:ext uri="{BB962C8B-B14F-4D97-AF65-F5344CB8AC3E}">
        <p14:creationId xmlns:p14="http://schemas.microsoft.com/office/powerpoint/2010/main" val="656714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204FA72-B3C0-4126-8A34-0859482C37CC}" type="datetimeFigureOut">
              <a:rPr lang="en-US"/>
              <a:pPr>
                <a:defRPr/>
              </a:pPr>
              <a:t>3/5/2018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0D92B0-9911-4F68-AE40-D92FB13144F6}" type="slidenum">
              <a:rPr lang="en-US" altLang="en-US"/>
              <a:pPr>
                <a:defRPr/>
              </a:pPr>
              <a:t>‹#›</a:t>
            </a:fld>
            <a:endParaRPr lang="en-US" altLang="en-US"/>
          </a:p>
        </p:txBody>
      </p:sp>
    </p:spTree>
    <p:extLst>
      <p:ext uri="{BB962C8B-B14F-4D97-AF65-F5344CB8AC3E}">
        <p14:creationId xmlns:p14="http://schemas.microsoft.com/office/powerpoint/2010/main" val="763434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603F83B-4060-4912-959B-2DF923355B25}" type="datetimeFigureOut">
              <a:rPr lang="en-US"/>
              <a:pPr>
                <a:defRPr/>
              </a:pPr>
              <a:t>3/5/2018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2905289-FA61-4558-8017-055E46DBD6FE}" type="slidenum">
              <a:rPr lang="en-US" altLang="en-US"/>
              <a:pPr>
                <a:defRPr/>
              </a:pPr>
              <a:t>‹#›</a:t>
            </a:fld>
            <a:endParaRPr lang="en-US" altLang="en-US"/>
          </a:p>
        </p:txBody>
      </p:sp>
    </p:spTree>
    <p:extLst>
      <p:ext uri="{BB962C8B-B14F-4D97-AF65-F5344CB8AC3E}">
        <p14:creationId xmlns:p14="http://schemas.microsoft.com/office/powerpoint/2010/main" val="1549371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225A04F-0C1A-4D77-A37B-3EE6211B2745}" type="datetimeFigureOut">
              <a:rPr lang="en-US"/>
              <a:pPr>
                <a:defRPr/>
              </a:pPr>
              <a:t>3/5/2018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4B7C24B-128A-49C4-83F0-A6F547228638}" type="slidenum">
              <a:rPr lang="en-US" altLang="en-US"/>
              <a:pPr>
                <a:defRPr/>
              </a:pPr>
              <a:t>‹#›</a:t>
            </a:fld>
            <a:endParaRPr lang="en-US" altLang="en-US"/>
          </a:p>
        </p:txBody>
      </p:sp>
    </p:spTree>
    <p:extLst>
      <p:ext uri="{BB962C8B-B14F-4D97-AF65-F5344CB8AC3E}">
        <p14:creationId xmlns:p14="http://schemas.microsoft.com/office/powerpoint/2010/main" val="168108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9C464AE-8D0D-4D64-9B7F-44CF19E8B708}" type="datetimeFigureOut">
              <a:rPr lang="en-US"/>
              <a:pPr>
                <a:defRPr/>
              </a:pPr>
              <a:t>3/5/2018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FF976D9-9B6C-45CB-8729-3473224A0293}" type="slidenum">
              <a:rPr lang="en-US" altLang="en-US"/>
              <a:pPr>
                <a:defRPr/>
              </a:pPr>
              <a:t>‹#›</a:t>
            </a:fld>
            <a:endParaRPr lang="en-US" altLang="en-US"/>
          </a:p>
        </p:txBody>
      </p:sp>
    </p:spTree>
    <p:extLst>
      <p:ext uri="{BB962C8B-B14F-4D97-AF65-F5344CB8AC3E}">
        <p14:creationId xmlns:p14="http://schemas.microsoft.com/office/powerpoint/2010/main" val="2395428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F84194A-0BAD-4C25-896F-928FDF0DA569}" type="datetimeFigureOut">
              <a:rPr lang="en-US"/>
              <a:pPr>
                <a:defRPr/>
              </a:pPr>
              <a:t>3/5/2018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D5C6476-4E66-4188-BDE8-7361BBD584A0}" type="slidenum">
              <a:rPr lang="en-US" altLang="en-US"/>
              <a:pPr>
                <a:defRPr/>
              </a:pPr>
              <a:t>‹#›</a:t>
            </a:fld>
            <a:endParaRPr lang="en-US" altLang="en-US"/>
          </a:p>
        </p:txBody>
      </p:sp>
    </p:spTree>
    <p:extLst>
      <p:ext uri="{BB962C8B-B14F-4D97-AF65-F5344CB8AC3E}">
        <p14:creationId xmlns:p14="http://schemas.microsoft.com/office/powerpoint/2010/main" val="1843860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304F4D5-4CE3-462D-A272-7AB676B8AD6F}" type="datetimeFigureOut">
              <a:rPr lang="en-US"/>
              <a:pPr>
                <a:defRPr/>
              </a:pPr>
              <a:t>3/5/2018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E9ED00A-48F7-4182-A807-B5408639B4A2}" type="slidenum">
              <a:rPr lang="en-US" altLang="en-US"/>
              <a:pPr>
                <a:defRPr/>
              </a:pPr>
              <a:t>‹#›</a:t>
            </a:fld>
            <a:endParaRPr lang="en-US" altLang="en-US"/>
          </a:p>
        </p:txBody>
      </p:sp>
    </p:spTree>
    <p:extLst>
      <p:ext uri="{BB962C8B-B14F-4D97-AF65-F5344CB8AC3E}">
        <p14:creationId xmlns:p14="http://schemas.microsoft.com/office/powerpoint/2010/main" val="305826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06FA84A-7708-4A9E-A283-F2C7B5FE39AF}" type="datetimeFigureOut">
              <a:rPr lang="en-US"/>
              <a:pPr>
                <a:defRPr/>
              </a:pPr>
              <a:t>3/5/2018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DCDC51D-EAE8-4095-8E5E-E1B0BFDE639E}" type="slidenum">
              <a:rPr lang="en-US" altLang="en-US"/>
              <a:pPr>
                <a:defRPr/>
              </a:pPr>
              <a:t>‹#›</a:t>
            </a:fld>
            <a:endParaRPr lang="en-US" altLang="en-US"/>
          </a:p>
        </p:txBody>
      </p:sp>
    </p:spTree>
    <p:extLst>
      <p:ext uri="{BB962C8B-B14F-4D97-AF65-F5344CB8AC3E}">
        <p14:creationId xmlns:p14="http://schemas.microsoft.com/office/powerpoint/2010/main" val="3172279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11BBAB1E-8298-44BD-96C8-552C1BDA124C}" type="datetimeFigureOut">
              <a:rPr lang="en-US"/>
              <a:pPr>
                <a:defRPr/>
              </a:pPr>
              <a:t>3/5/2018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83E591D9-7498-4F77-91CA-4E5AA5CD844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white">
                    <a:tint val="75000"/>
                  </a:prstClr>
                </a:solidFill>
                <a:latin typeface="+mn-lt"/>
                <a:cs typeface="+mn-cs"/>
              </a:defRPr>
            </a:lvl1pPr>
          </a:lstStyle>
          <a:p>
            <a:pPr>
              <a:defRPr/>
            </a:pPr>
            <a:fld id="{FB78EBB4-527A-4C3B-9D80-548EA70603F5}" type="datetimeFigureOut">
              <a:rPr lang="en-US"/>
              <a:pPr>
                <a:defRPr/>
              </a:pPr>
              <a:t>3/5/2018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FFFFFF"/>
                </a:solidFill>
              </a:defRPr>
            </a:lvl1pPr>
          </a:lstStyle>
          <a:p>
            <a:pPr>
              <a:defRPr/>
            </a:pPr>
            <a:fld id="{57F5BB7B-D86F-4233-AF31-087AB571DED6}"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hyperlink" Target="http://www.teacherspayteachers.com/Store/Students-Of-History"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C3D69B"/>
            </a:gs>
            <a:gs pos="50000">
              <a:srgbClr val="C2D1ED"/>
            </a:gs>
            <a:gs pos="100000">
              <a:srgbClr val="E1E8F5"/>
            </a:gs>
          </a:gsLst>
          <a:lin ang="10800000" scaled="1"/>
        </a:gradFill>
        <a:effectLst/>
      </p:bgPr>
    </p:bg>
    <p:spTree>
      <p:nvGrpSpPr>
        <p:cNvPr id="1" name=""/>
        <p:cNvGrpSpPr/>
        <p:nvPr/>
      </p:nvGrpSpPr>
      <p:grpSpPr>
        <a:xfrm>
          <a:off x="0" y="0"/>
          <a:ext cx="0" cy="0"/>
          <a:chOff x="0" y="0"/>
          <a:chExt cx="0" cy="0"/>
        </a:xfrm>
      </p:grpSpPr>
      <p:sp>
        <p:nvSpPr>
          <p:cNvPr id="3" name="TextBox 5"/>
          <p:cNvSpPr txBox="1">
            <a:spLocks noChangeArrowheads="1"/>
          </p:cNvSpPr>
          <p:nvPr/>
        </p:nvSpPr>
        <p:spPr bwMode="auto">
          <a:xfrm>
            <a:off x="0" y="199072"/>
            <a:ext cx="4267200" cy="1477328"/>
          </a:xfrm>
          <a:prstGeom prst="rect">
            <a:avLst/>
          </a:prstGeom>
          <a:noFill/>
          <a:ln w="9525">
            <a:noFill/>
            <a:miter lim="800000"/>
            <a:headEnd/>
            <a:tailEnd/>
          </a:ln>
        </p:spPr>
        <p:txBody>
          <a:bodyPr>
            <a:spAutoFit/>
          </a:bodyPr>
          <a:lstStyle/>
          <a:p>
            <a:pPr algn="ctr" eaLnBrk="1" hangingPunct="1">
              <a:defRPr/>
            </a:pPr>
            <a:r>
              <a:rPr lang="en-US" sz="9000" dirty="0">
                <a:gradFill>
                  <a:gsLst>
                    <a:gs pos="0">
                      <a:srgbClr val="1F497D">
                        <a:lumMod val="50000"/>
                      </a:srgbClr>
                    </a:gs>
                    <a:gs pos="50000">
                      <a:srgbClr val="9CB86E"/>
                    </a:gs>
                    <a:gs pos="100000">
                      <a:srgbClr val="156B13"/>
                    </a:gs>
                  </a:gsLst>
                  <a:lin ang="10800000" scaled="0"/>
                </a:gradFill>
                <a:effectLst>
                  <a:glow rad="101600">
                    <a:srgbClr val="FFFF00">
                      <a:alpha val="60000"/>
                    </a:srgbClr>
                  </a:glow>
                </a:effectLst>
                <a:latin typeface="Bernard MT Condensed" pitchFamily="18" charset="0"/>
                <a:cs typeface="+mn-cs"/>
              </a:rPr>
              <a:t>Warm Up</a:t>
            </a:r>
          </a:p>
        </p:txBody>
      </p:sp>
      <p:sp>
        <p:nvSpPr>
          <p:cNvPr id="4099" name="TextBox 4"/>
          <p:cNvSpPr txBox="1">
            <a:spLocks noChangeArrowheads="1"/>
          </p:cNvSpPr>
          <p:nvPr/>
        </p:nvSpPr>
        <p:spPr bwMode="auto">
          <a:xfrm>
            <a:off x="4191000" y="228600"/>
            <a:ext cx="49530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solidFill>
                  <a:srgbClr val="0D0D0D"/>
                </a:solidFill>
                <a:latin typeface="Arial" panose="020B0604020202020204" pitchFamily="34" charset="0"/>
              </a:rPr>
              <a:t>After the constitution was ratified, The Electoral College elected Washington unanimously as the first president in 1789 and again in the 1792 election. He chose Jefferson and Hamilton to lead his first cabinet. John Adams, who came in 2</a:t>
            </a:r>
            <a:r>
              <a:rPr lang="en-US" altLang="en-US" sz="2000" b="1" baseline="30000">
                <a:solidFill>
                  <a:srgbClr val="0D0D0D"/>
                </a:solidFill>
                <a:latin typeface="Arial" panose="020B0604020202020204" pitchFamily="34" charset="0"/>
              </a:rPr>
              <a:t>nd</a:t>
            </a:r>
            <a:r>
              <a:rPr lang="en-US" altLang="en-US" sz="2000" b="1">
                <a:solidFill>
                  <a:srgbClr val="0D0D0D"/>
                </a:solidFill>
                <a:latin typeface="Arial" panose="020B0604020202020204" pitchFamily="34" charset="0"/>
              </a:rPr>
              <a:t> in the election became the 1</a:t>
            </a:r>
            <a:r>
              <a:rPr lang="en-US" altLang="en-US" sz="2000" b="1" baseline="30000">
                <a:solidFill>
                  <a:srgbClr val="0D0D0D"/>
                </a:solidFill>
                <a:latin typeface="Arial" panose="020B0604020202020204" pitchFamily="34" charset="0"/>
              </a:rPr>
              <a:t>st</a:t>
            </a:r>
            <a:r>
              <a:rPr lang="en-US" altLang="en-US" sz="2000" b="1">
                <a:solidFill>
                  <a:srgbClr val="0D0D0D"/>
                </a:solidFill>
                <a:latin typeface="Arial" panose="020B0604020202020204" pitchFamily="34" charset="0"/>
              </a:rPr>
              <a:t> Vice-President.</a:t>
            </a:r>
          </a:p>
        </p:txBody>
      </p:sp>
      <p:pic>
        <p:nvPicPr>
          <p:cNvPr id="81922" name="Picture 2" descr="http://t0.gstatic.com/images?q=tbn:ANd9GcSBbfbC89_E1CK9HcO4gXMlRom8q4zpV6a1EcfZlGbWhgy1L0uqzCX_qWBL4w"/>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741863" y="2667000"/>
            <a:ext cx="4402137" cy="4191000"/>
          </a:xfrm>
          <a:prstGeom prst="rect">
            <a:avLst/>
          </a:prstGeom>
          <a:noFill/>
          <a:effectLst>
            <a:outerShdw blurRad="50800" dist="38100" algn="l" rotWithShape="0">
              <a:prstClr val="black">
                <a:alpha val="40000"/>
              </a:prstClr>
            </a:outerShdw>
          </a:effectLst>
        </p:spPr>
      </p:pic>
      <p:sp>
        <p:nvSpPr>
          <p:cNvPr id="6" name="TextBox 5"/>
          <p:cNvSpPr txBox="1"/>
          <p:nvPr/>
        </p:nvSpPr>
        <p:spPr>
          <a:xfrm>
            <a:off x="152400" y="2438400"/>
            <a:ext cx="4343400" cy="3970318"/>
          </a:xfrm>
          <a:prstGeom prst="rect">
            <a:avLst/>
          </a:prstGeom>
          <a:noFill/>
        </p:spPr>
        <p:txBody>
          <a:bodyPr>
            <a:spAutoFit/>
          </a:bodyPr>
          <a:lstStyle/>
          <a:p>
            <a:pPr marL="342900" indent="-342900" eaLnBrk="1" fontAlgn="auto" hangingPunct="1">
              <a:spcBef>
                <a:spcPts val="0"/>
              </a:spcBef>
              <a:spcAft>
                <a:spcPts val="0"/>
              </a:spcAft>
              <a:buFontTx/>
              <a:buAutoNum type="arabicPeriod"/>
              <a:defRPr/>
            </a:pPr>
            <a:r>
              <a:rPr lang="en-US" sz="2800" b="1" dirty="0">
                <a:solidFill>
                  <a:srgbClr val="002060"/>
                </a:solidFill>
                <a:effectLst>
                  <a:glow rad="228600">
                    <a:srgbClr val="C0504D">
                      <a:satMod val="175000"/>
                      <a:alpha val="40000"/>
                    </a:srgbClr>
                  </a:glow>
                </a:effectLst>
                <a:latin typeface="+mn-lt"/>
                <a:cs typeface="+mn-cs"/>
              </a:rPr>
              <a:t>What political party did George Washington belong to?</a:t>
            </a:r>
          </a:p>
          <a:p>
            <a:pPr marL="342900" indent="-342900" eaLnBrk="1" fontAlgn="auto" hangingPunct="1">
              <a:spcBef>
                <a:spcPts val="0"/>
              </a:spcBef>
              <a:spcAft>
                <a:spcPts val="0"/>
              </a:spcAft>
              <a:buFontTx/>
              <a:buAutoNum type="arabicPeriod"/>
              <a:defRPr/>
            </a:pPr>
            <a:endParaRPr lang="en-US" sz="2800" b="1" dirty="0">
              <a:solidFill>
                <a:srgbClr val="002060"/>
              </a:solidFill>
              <a:effectLst>
                <a:glow rad="228600">
                  <a:srgbClr val="C0504D">
                    <a:satMod val="175000"/>
                    <a:alpha val="40000"/>
                  </a:srgbClr>
                </a:glow>
              </a:effectLst>
              <a:latin typeface="+mn-lt"/>
              <a:cs typeface="+mn-cs"/>
            </a:endParaRPr>
          </a:p>
          <a:p>
            <a:pPr marL="342900" indent="-342900" eaLnBrk="1" fontAlgn="auto" hangingPunct="1">
              <a:spcBef>
                <a:spcPts val="0"/>
              </a:spcBef>
              <a:spcAft>
                <a:spcPts val="0"/>
              </a:spcAft>
              <a:buFontTx/>
              <a:buAutoNum type="arabicPeriod"/>
              <a:defRPr/>
            </a:pPr>
            <a:r>
              <a:rPr lang="en-US" sz="2800" b="1" dirty="0">
                <a:solidFill>
                  <a:srgbClr val="002060"/>
                </a:solidFill>
                <a:effectLst>
                  <a:glow rad="228600">
                    <a:srgbClr val="C0504D">
                      <a:satMod val="175000"/>
                      <a:alpha val="40000"/>
                    </a:srgbClr>
                  </a:glow>
                </a:effectLst>
                <a:latin typeface="+mn-lt"/>
                <a:cs typeface="+mn-cs"/>
              </a:rPr>
              <a:t>What were his group of advisors called?</a:t>
            </a:r>
          </a:p>
          <a:p>
            <a:pPr marL="342900" indent="-342900" eaLnBrk="1" fontAlgn="auto" hangingPunct="1">
              <a:spcBef>
                <a:spcPts val="0"/>
              </a:spcBef>
              <a:spcAft>
                <a:spcPts val="0"/>
              </a:spcAft>
              <a:buFontTx/>
              <a:buAutoNum type="arabicPeriod"/>
              <a:defRPr/>
            </a:pPr>
            <a:endParaRPr lang="en-US" sz="2800" b="1" dirty="0">
              <a:solidFill>
                <a:srgbClr val="002060"/>
              </a:solidFill>
              <a:effectLst>
                <a:glow rad="228600">
                  <a:srgbClr val="C0504D">
                    <a:satMod val="175000"/>
                    <a:alpha val="40000"/>
                  </a:srgbClr>
                </a:glow>
              </a:effectLst>
              <a:latin typeface="+mn-lt"/>
              <a:cs typeface="+mn-cs"/>
            </a:endParaRPr>
          </a:p>
          <a:p>
            <a:pPr marL="342900" indent="-342900" eaLnBrk="1" fontAlgn="auto" hangingPunct="1">
              <a:spcBef>
                <a:spcPts val="0"/>
              </a:spcBef>
              <a:spcAft>
                <a:spcPts val="0"/>
              </a:spcAft>
              <a:buFontTx/>
              <a:buAutoNum type="arabicPeriod"/>
              <a:defRPr/>
            </a:pPr>
            <a:r>
              <a:rPr lang="en-US" sz="2800" b="1" dirty="0">
                <a:solidFill>
                  <a:srgbClr val="002060"/>
                </a:solidFill>
                <a:effectLst>
                  <a:glow rad="228600">
                    <a:srgbClr val="C0504D">
                      <a:satMod val="175000"/>
                      <a:alpha val="40000"/>
                    </a:srgbClr>
                  </a:glow>
                </a:effectLst>
                <a:latin typeface="+mn-lt"/>
                <a:cs typeface="+mn-cs"/>
              </a:rPr>
              <a:t>How was the Vice President chosen then?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0"/>
            <a:ext cx="9143999" cy="923330"/>
          </a:xfrm>
          <a:prstGeom prst="rect">
            <a:avLst/>
          </a:prstGeom>
        </p:spPr>
        <p:txBody>
          <a:bodyPr>
            <a:spAutoFit/>
          </a:bodyPr>
          <a:lstStyle/>
          <a:p>
            <a:pPr algn="ctr" eaLnBrk="1" fontAlgn="auto" hangingPunct="1">
              <a:spcBef>
                <a:spcPts val="0"/>
              </a:spcBef>
              <a:spcAft>
                <a:spcPts val="0"/>
              </a:spcAft>
              <a:defRPr/>
            </a:pPr>
            <a:r>
              <a:rPr lang="en-US" sz="5400" dirty="0">
                <a:ln>
                  <a:solidFill>
                    <a:srgbClr val="C00000"/>
                  </a:solidFill>
                </a:ln>
                <a:solidFill>
                  <a:schemeClr val="tx2">
                    <a:tint val="100000"/>
                    <a:satMod val="250000"/>
                  </a:schemeClr>
                </a:solidFill>
                <a:effectLst>
                  <a:outerShdw blurRad="50800" dist="38100" dir="2700000" algn="tl" rotWithShape="0">
                    <a:prstClr val="black">
                      <a:alpha val="40000"/>
                    </a:prstClr>
                  </a:outerShdw>
                </a:effectLst>
                <a:latin typeface="Bernard MT Condensed" pitchFamily="18" charset="0"/>
                <a:cs typeface="+mn-cs"/>
              </a:rPr>
              <a:t>Jay’s Treaty</a:t>
            </a:r>
            <a:endParaRPr lang="en-US" sz="5400" dirty="0">
              <a:ln>
                <a:solidFill>
                  <a:srgbClr val="C00000"/>
                </a:solidFill>
              </a:ln>
              <a:effectLst>
                <a:outerShdw blurRad="50800" dist="38100" dir="2700000" algn="tl" rotWithShape="0">
                  <a:prstClr val="black">
                    <a:alpha val="40000"/>
                  </a:prstClr>
                </a:outerShdw>
              </a:effectLst>
              <a:latin typeface="Bernard MT Condensed" pitchFamily="18" charset="0"/>
              <a:cs typeface="+mn-cs"/>
            </a:endParaRPr>
          </a:p>
        </p:txBody>
      </p:sp>
      <p:sp>
        <p:nvSpPr>
          <p:cNvPr id="6" name="Content Placeholder 2"/>
          <p:cNvSpPr txBox="1">
            <a:spLocks/>
          </p:cNvSpPr>
          <p:nvPr/>
        </p:nvSpPr>
        <p:spPr>
          <a:xfrm>
            <a:off x="4232275" y="990600"/>
            <a:ext cx="4911725" cy="5705475"/>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Bef>
                <a:spcPts val="0"/>
              </a:spcBef>
              <a:spcAft>
                <a:spcPts val="1800"/>
              </a:spcAft>
              <a:buSzPct val="85000"/>
              <a:buFont typeface="Arial" pitchFamily="34" charset="0"/>
              <a:buBlip>
                <a:blip r:embed="rId2"/>
              </a:buBlip>
              <a:defRPr/>
            </a:pPr>
            <a:r>
              <a:rPr lang="en-US" dirty="0">
                <a:solidFill>
                  <a:srgbClr val="FF0000"/>
                </a:solidFill>
                <a:latin typeface="Bernard MT Condensed" pitchFamily="18" charset="0"/>
              </a:rPr>
              <a:t>John Jay sent to England to negotiate:</a:t>
            </a:r>
          </a:p>
          <a:p>
            <a:pPr lvl="1" fontAlgn="auto">
              <a:spcBef>
                <a:spcPts val="0"/>
              </a:spcBef>
              <a:spcAft>
                <a:spcPts val="1800"/>
              </a:spcAft>
              <a:buSzPct val="85000"/>
              <a:buFont typeface="Arial" pitchFamily="34" charset="0"/>
              <a:buBlip>
                <a:blip r:embed="rId2"/>
              </a:buBlip>
              <a:defRPr/>
            </a:pPr>
            <a:r>
              <a:rPr lang="en-US" dirty="0">
                <a:solidFill>
                  <a:srgbClr val="FF0000"/>
                </a:solidFill>
                <a:latin typeface="Bernard MT Condensed" pitchFamily="18" charset="0"/>
              </a:rPr>
              <a:t>Stop seizing U.S. ships</a:t>
            </a:r>
          </a:p>
          <a:p>
            <a:pPr lvl="1" fontAlgn="auto">
              <a:spcBef>
                <a:spcPts val="0"/>
              </a:spcBef>
              <a:spcAft>
                <a:spcPts val="1800"/>
              </a:spcAft>
              <a:buSzPct val="85000"/>
              <a:buFont typeface="Arial" pitchFamily="34" charset="0"/>
              <a:buBlip>
                <a:blip r:embed="rId2"/>
              </a:buBlip>
              <a:defRPr/>
            </a:pPr>
            <a:r>
              <a:rPr lang="en-US" dirty="0">
                <a:solidFill>
                  <a:srgbClr val="FF0000"/>
                </a:solidFill>
                <a:latin typeface="Bernard MT Condensed" pitchFamily="18" charset="0"/>
              </a:rPr>
              <a:t>Vacate forts on the frontier</a:t>
            </a:r>
          </a:p>
          <a:p>
            <a:pPr lvl="1" fontAlgn="auto">
              <a:spcBef>
                <a:spcPts val="0"/>
              </a:spcBef>
              <a:spcAft>
                <a:spcPts val="1800"/>
              </a:spcAft>
              <a:buSzPct val="85000"/>
              <a:buFont typeface="Arial" pitchFamily="34" charset="0"/>
              <a:buBlip>
                <a:blip r:embed="rId2"/>
              </a:buBlip>
              <a:defRPr/>
            </a:pPr>
            <a:r>
              <a:rPr lang="en-US" dirty="0">
                <a:solidFill>
                  <a:srgbClr val="FF0000"/>
                </a:solidFill>
                <a:latin typeface="Bernard MT Condensed" pitchFamily="18" charset="0"/>
              </a:rPr>
              <a:t>Repayment for stolen crops and slaves</a:t>
            </a:r>
          </a:p>
          <a:p>
            <a:pPr lvl="1" fontAlgn="auto">
              <a:spcBef>
                <a:spcPts val="0"/>
              </a:spcBef>
              <a:spcAft>
                <a:spcPts val="1800"/>
              </a:spcAft>
              <a:buSzPct val="85000"/>
              <a:buFont typeface="Arial" pitchFamily="34" charset="0"/>
              <a:buBlip>
                <a:blip r:embed="rId2"/>
              </a:buBlip>
              <a:defRPr/>
            </a:pPr>
            <a:r>
              <a:rPr lang="en-US" dirty="0">
                <a:solidFill>
                  <a:srgbClr val="FF0000"/>
                </a:solidFill>
                <a:latin typeface="Bernard MT Condensed" pitchFamily="18" charset="0"/>
              </a:rPr>
              <a:t>Treaty on commerce in the West Indies</a:t>
            </a:r>
          </a:p>
          <a:p>
            <a:pPr fontAlgn="auto">
              <a:spcBef>
                <a:spcPts val="0"/>
              </a:spcBef>
              <a:spcAft>
                <a:spcPts val="1800"/>
              </a:spcAft>
              <a:buSzPct val="85000"/>
              <a:buFont typeface="Arial" pitchFamily="34" charset="0"/>
              <a:buBlip>
                <a:blip r:embed="rId2"/>
              </a:buBlip>
              <a:defRPr/>
            </a:pPr>
            <a:r>
              <a:rPr lang="en-US" dirty="0">
                <a:latin typeface="Bernard MT Condensed" pitchFamily="18" charset="0"/>
              </a:rPr>
              <a:t>Jay returned with only 2 of these met</a:t>
            </a:r>
          </a:p>
          <a:p>
            <a:pPr fontAlgn="auto">
              <a:spcBef>
                <a:spcPts val="0"/>
              </a:spcBef>
              <a:spcAft>
                <a:spcPts val="1800"/>
              </a:spcAft>
              <a:buSzPct val="85000"/>
              <a:buFont typeface="Arial" pitchFamily="34" charset="0"/>
              <a:buBlip>
                <a:blip r:embed="rId2"/>
              </a:buBlip>
              <a:defRPr/>
            </a:pPr>
            <a:r>
              <a:rPr lang="en-US" dirty="0">
                <a:solidFill>
                  <a:srgbClr val="FF0000"/>
                </a:solidFill>
                <a:latin typeface="Bernard MT Condensed" pitchFamily="18" charset="0"/>
              </a:rPr>
              <a:t>Treaty is met with outrage but Washington accepts it</a:t>
            </a:r>
          </a:p>
        </p:txBody>
      </p:sp>
      <p:pic>
        <p:nvPicPr>
          <p:cNvPr id="13316" name="Picture 2" descr="http://upload.wikimedia.org/wikipedia/commons/thumb/7/72/John_Jay_%28Gilbert_Stuart_portrait%29.jpg/463px-John_Jay_%28Gilbert_Stuart_portrait%29.jpg"/>
          <p:cNvPicPr>
            <a:picLocks noChangeAspect="1" noChangeArrowheads="1"/>
          </p:cNvPicPr>
          <p:nvPr/>
        </p:nvPicPr>
        <p:blipFill>
          <a:blip r:embed="rId3">
            <a:extLst>
              <a:ext uri="{28A0092B-C50C-407E-A947-70E740481C1C}">
                <a14:useLocalDpi xmlns:a14="http://schemas.microsoft.com/office/drawing/2010/main" val="0"/>
              </a:ext>
            </a:extLst>
          </a:blip>
          <a:srcRect l="5746"/>
          <a:stretch>
            <a:fillRect/>
          </a:stretch>
        </p:blipFill>
        <p:spPr bwMode="auto">
          <a:xfrm>
            <a:off x="76200" y="990600"/>
            <a:ext cx="4156075" cy="570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ircle(in)">
                                      <p:cBhvr>
                                        <p:cTn id="12" dur="2000"/>
                                        <p:tgtEl>
                                          <p:spTgt spid="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circle(in)">
                                      <p:cBhvr>
                                        <p:cTn id="17" dur="2000"/>
                                        <p:tgtEl>
                                          <p:spTgt spid="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circle(in)">
                                      <p:cBhvr>
                                        <p:cTn id="22" dur="2000"/>
                                        <p:tgtEl>
                                          <p:spTgt spid="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circle(in)">
                                      <p:cBhvr>
                                        <p:cTn id="27" dur="2000"/>
                                        <p:tgtEl>
                                          <p:spTgt spid="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circle(in)">
                                      <p:cBhvr>
                                        <p:cTn id="32" dur="2000"/>
                                        <p:tgtEl>
                                          <p:spTgt spid="6">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ntr" presetSubtype="16"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circle(in)">
                                      <p:cBhvr>
                                        <p:cTn id="37" dur="2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http://imgc.allpostersimages.com/images/P-473-488-90/22/2246/I3EZD00Z/posters/angry-citizens-capturing-tax-collectors-during-the-whiskey-rebellion.jpg"/>
          <p:cNvPicPr>
            <a:picLocks noChangeAspect="1" noChangeArrowheads="1"/>
          </p:cNvPicPr>
          <p:nvPr/>
        </p:nvPicPr>
        <p:blipFill>
          <a:blip r:embed="rId3">
            <a:extLst>
              <a:ext uri="{28A0092B-C50C-407E-A947-70E740481C1C}">
                <a14:useLocalDpi xmlns:a14="http://schemas.microsoft.com/office/drawing/2010/main" val="0"/>
              </a:ext>
            </a:extLst>
          </a:blip>
          <a:srcRect l="9389" t="3603" r="9300"/>
          <a:stretch>
            <a:fillRect/>
          </a:stretch>
        </p:blipFill>
        <p:spPr bwMode="auto">
          <a:xfrm>
            <a:off x="4038600" y="2133600"/>
            <a:ext cx="5029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76200" y="0"/>
            <a:ext cx="9143999" cy="923330"/>
          </a:xfrm>
          <a:prstGeom prst="rect">
            <a:avLst/>
          </a:prstGeom>
        </p:spPr>
        <p:txBody>
          <a:bodyPr>
            <a:spAutoFit/>
          </a:bodyPr>
          <a:lstStyle/>
          <a:p>
            <a:pPr algn="ctr" eaLnBrk="1" fontAlgn="auto" hangingPunct="1">
              <a:spcBef>
                <a:spcPts val="0"/>
              </a:spcBef>
              <a:spcAft>
                <a:spcPts val="0"/>
              </a:spcAft>
              <a:defRPr/>
            </a:pPr>
            <a:r>
              <a:rPr lang="en-US" sz="5400" dirty="0">
                <a:ln>
                  <a:solidFill>
                    <a:srgbClr val="C00000"/>
                  </a:solidFill>
                </a:ln>
                <a:solidFill>
                  <a:schemeClr val="tx2">
                    <a:tint val="100000"/>
                    <a:satMod val="250000"/>
                  </a:schemeClr>
                </a:solidFill>
                <a:effectLst>
                  <a:outerShdw blurRad="50800" dist="38100" dir="2700000" algn="tl" rotWithShape="0">
                    <a:prstClr val="black">
                      <a:alpha val="40000"/>
                    </a:prstClr>
                  </a:outerShdw>
                </a:effectLst>
                <a:latin typeface="Bernard MT Condensed" pitchFamily="18" charset="0"/>
                <a:cs typeface="+mn-cs"/>
              </a:rPr>
              <a:t>The Whiskey Rebellion</a:t>
            </a:r>
            <a:endParaRPr lang="en-US" sz="5400" dirty="0">
              <a:ln>
                <a:solidFill>
                  <a:srgbClr val="C00000"/>
                </a:solidFill>
              </a:ln>
              <a:effectLst>
                <a:outerShdw blurRad="50800" dist="38100" dir="2700000" algn="tl" rotWithShape="0">
                  <a:prstClr val="black">
                    <a:alpha val="40000"/>
                  </a:prstClr>
                </a:outerShdw>
              </a:effectLst>
              <a:latin typeface="Bernard MT Condensed" pitchFamily="18" charset="0"/>
              <a:cs typeface="+mn-cs"/>
            </a:endParaRPr>
          </a:p>
        </p:txBody>
      </p:sp>
      <p:sp>
        <p:nvSpPr>
          <p:cNvPr id="6" name="Content Placeholder 2"/>
          <p:cNvSpPr txBox="1">
            <a:spLocks/>
          </p:cNvSpPr>
          <p:nvPr/>
        </p:nvSpPr>
        <p:spPr bwMode="auto">
          <a:xfrm>
            <a:off x="0" y="990600"/>
            <a:ext cx="66294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1800"/>
              </a:spcAft>
              <a:buSzPct val="85000"/>
              <a:buFont typeface="Arial" panose="020B0604020202020204" pitchFamily="34" charset="0"/>
              <a:buBlip>
                <a:blip r:embed="rId4"/>
              </a:buBlip>
            </a:pPr>
            <a:r>
              <a:rPr lang="en-US" altLang="en-US" dirty="0">
                <a:solidFill>
                  <a:srgbClr val="FF0000"/>
                </a:solidFill>
                <a:latin typeface="Bernard MT Condensed" panose="02050806060905020404" pitchFamily="18" charset="0"/>
              </a:rPr>
              <a:t>Hamilton’s 1791 excise tax on whiskey angered frontier farmers </a:t>
            </a:r>
          </a:p>
          <a:p>
            <a:pPr eaLnBrk="1" hangingPunct="1">
              <a:spcBef>
                <a:spcPct val="0"/>
              </a:spcBef>
              <a:spcAft>
                <a:spcPts val="1800"/>
              </a:spcAft>
              <a:buSzPct val="85000"/>
              <a:buFont typeface="Arial" panose="020B0604020202020204" pitchFamily="34" charset="0"/>
              <a:buBlip>
                <a:blip r:embed="rId4"/>
              </a:buBlip>
            </a:pPr>
            <a:r>
              <a:rPr lang="en-US" altLang="en-US" dirty="0">
                <a:solidFill>
                  <a:srgbClr val="FF0000"/>
                </a:solidFill>
                <a:latin typeface="Bernard MT Condensed" panose="02050806060905020404" pitchFamily="18" charset="0"/>
              </a:rPr>
              <a:t>Summer of 1794: revolts break </a:t>
            </a:r>
            <a:br>
              <a:rPr lang="en-US" altLang="en-US" dirty="0">
                <a:solidFill>
                  <a:srgbClr val="FF0000"/>
                </a:solidFill>
                <a:latin typeface="Bernard MT Condensed" panose="02050806060905020404" pitchFamily="18" charset="0"/>
              </a:rPr>
            </a:br>
            <a:r>
              <a:rPr lang="en-US" altLang="en-US" dirty="0">
                <a:solidFill>
                  <a:srgbClr val="FF0000"/>
                </a:solidFill>
                <a:latin typeface="Bernard MT Condensed" panose="02050806060905020404" pitchFamily="18" charset="0"/>
              </a:rPr>
              <a:t>out in western PA</a:t>
            </a:r>
          </a:p>
          <a:p>
            <a:pPr eaLnBrk="1" hangingPunct="1">
              <a:spcBef>
                <a:spcPct val="0"/>
              </a:spcBef>
              <a:spcAft>
                <a:spcPts val="1800"/>
              </a:spcAft>
              <a:buSzPct val="85000"/>
              <a:buFont typeface="Arial" panose="020B0604020202020204" pitchFamily="34" charset="0"/>
              <a:buBlip>
                <a:blip r:embed="rId4"/>
              </a:buBlip>
            </a:pPr>
            <a:r>
              <a:rPr lang="en-US" altLang="en-US" dirty="0">
                <a:solidFill>
                  <a:srgbClr val="FF0000"/>
                </a:solidFill>
                <a:latin typeface="Bernard MT Condensed" panose="02050806060905020404" pitchFamily="18" charset="0"/>
              </a:rPr>
              <a:t>Washington calls on the </a:t>
            </a:r>
            <a:br>
              <a:rPr lang="en-US" altLang="en-US" dirty="0">
                <a:solidFill>
                  <a:srgbClr val="FF0000"/>
                </a:solidFill>
                <a:latin typeface="Bernard MT Condensed" panose="02050806060905020404" pitchFamily="18" charset="0"/>
              </a:rPr>
            </a:br>
            <a:r>
              <a:rPr lang="en-US" altLang="en-US" dirty="0">
                <a:solidFill>
                  <a:srgbClr val="FF0000"/>
                </a:solidFill>
                <a:latin typeface="Bernard MT Condensed" panose="02050806060905020404" pitchFamily="18" charset="0"/>
              </a:rPr>
              <a:t>army to suppress the </a:t>
            </a:r>
            <a:br>
              <a:rPr lang="en-US" altLang="en-US" dirty="0">
                <a:solidFill>
                  <a:srgbClr val="FF0000"/>
                </a:solidFill>
                <a:latin typeface="Bernard MT Condensed" panose="02050806060905020404" pitchFamily="18" charset="0"/>
              </a:rPr>
            </a:br>
            <a:r>
              <a:rPr lang="en-US" altLang="en-US" dirty="0">
                <a:solidFill>
                  <a:srgbClr val="FF0000"/>
                </a:solidFill>
                <a:latin typeface="Bernard MT Condensed" panose="02050806060905020404" pitchFamily="18" charset="0"/>
              </a:rPr>
              <a:t>rebellion</a:t>
            </a:r>
          </a:p>
          <a:p>
            <a:pPr eaLnBrk="1" hangingPunct="1">
              <a:spcBef>
                <a:spcPct val="0"/>
              </a:spcBef>
              <a:spcAft>
                <a:spcPts val="1800"/>
              </a:spcAft>
              <a:buSzPct val="85000"/>
              <a:buFont typeface="Arial" panose="020B0604020202020204" pitchFamily="34" charset="0"/>
              <a:buBlip>
                <a:blip r:embed="rId4"/>
              </a:buBlip>
            </a:pPr>
            <a:r>
              <a:rPr lang="en-US" altLang="en-US" dirty="0">
                <a:solidFill>
                  <a:srgbClr val="FF0000"/>
                </a:solidFill>
                <a:latin typeface="Bernard MT Condensed" panose="02050806060905020404" pitchFamily="18" charset="0"/>
              </a:rPr>
              <a:t>Set an example of federal </a:t>
            </a:r>
            <a:br>
              <a:rPr lang="en-US" altLang="en-US" dirty="0">
                <a:solidFill>
                  <a:srgbClr val="FF0000"/>
                </a:solidFill>
                <a:latin typeface="Bernard MT Condensed" panose="02050806060905020404" pitchFamily="18" charset="0"/>
              </a:rPr>
            </a:br>
            <a:r>
              <a:rPr lang="en-US" altLang="en-US" dirty="0">
                <a:solidFill>
                  <a:srgbClr val="FF0000"/>
                </a:solidFill>
                <a:latin typeface="Bernard MT Condensed" panose="02050806060905020404" pitchFamily="18" charset="0"/>
              </a:rPr>
              <a:t>law, authority, and </a:t>
            </a:r>
            <a:br>
              <a:rPr lang="en-US" altLang="en-US" dirty="0">
                <a:solidFill>
                  <a:srgbClr val="FF0000"/>
                </a:solidFill>
                <a:latin typeface="Bernard MT Condensed" panose="02050806060905020404" pitchFamily="18" charset="0"/>
              </a:rPr>
            </a:br>
            <a:r>
              <a:rPr lang="en-US" altLang="en-US" dirty="0">
                <a:solidFill>
                  <a:srgbClr val="FF0000"/>
                </a:solidFill>
                <a:latin typeface="Bernard MT Condensed" panose="02050806060905020404" pitchFamily="18" charset="0"/>
              </a:rPr>
              <a:t>follow-through</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ircle(in)">
                                      <p:cBhvr>
                                        <p:cTn id="12" dur="2000"/>
                                        <p:tgtEl>
                                          <p:spTgt spid="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circle(in)">
                                      <p:cBhvr>
                                        <p:cTn id="17" dur="2000"/>
                                        <p:tgtEl>
                                          <p:spTgt spid="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circle(in)">
                                      <p:cBhvr>
                                        <p:cTn id="22"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descr="http://clients.ablphotography.com/Other/studio-backgrounds/i-6wRBdLh/0/L/OMB01007-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6063"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7"/>
          <p:cNvPicPr>
            <a:picLocks noChangeAspect="1" noChangeArrowheads="1"/>
          </p:cNvPicPr>
          <p:nvPr/>
        </p:nvPicPr>
        <p:blipFill>
          <a:blip r:embed="rId3">
            <a:extLst>
              <a:ext uri="{28A0092B-C50C-407E-A947-70E740481C1C}">
                <a14:useLocalDpi xmlns:a14="http://schemas.microsoft.com/office/drawing/2010/main" val="0"/>
              </a:ext>
            </a:extLst>
          </a:blip>
          <a:srcRect l="1471" t="14702" r="2094" b="22412"/>
          <a:stretch>
            <a:fillRect/>
          </a:stretch>
        </p:blipFill>
        <p:spPr bwMode="auto">
          <a:xfrm>
            <a:off x="-58738" y="228600"/>
            <a:ext cx="9194801" cy="198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p:cNvPicPr>
          <p:nvPr/>
        </p:nvPicPr>
        <p:blipFill>
          <a:blip r:embed="rId4">
            <a:extLst>
              <a:ext uri="{28A0092B-C50C-407E-A947-70E740481C1C}">
                <a14:useLocalDpi xmlns:a14="http://schemas.microsoft.com/office/drawing/2010/main" val="0"/>
              </a:ext>
            </a:extLst>
          </a:blip>
          <a:srcRect r="52507"/>
          <a:stretch>
            <a:fillRect/>
          </a:stretch>
        </p:blipFill>
        <p:spPr bwMode="auto">
          <a:xfrm>
            <a:off x="457200" y="1358900"/>
            <a:ext cx="3962400" cy="549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0"/>
          <p:cNvPicPr>
            <a:picLocks noChangeAspect="1"/>
          </p:cNvPicPr>
          <p:nvPr/>
        </p:nvPicPr>
        <p:blipFill>
          <a:blip r:embed="rId4">
            <a:extLst>
              <a:ext uri="{28A0092B-C50C-407E-A947-70E740481C1C}">
                <a14:useLocalDpi xmlns:a14="http://schemas.microsoft.com/office/drawing/2010/main" val="0"/>
              </a:ext>
            </a:extLst>
          </a:blip>
          <a:srcRect l="47493"/>
          <a:stretch>
            <a:fillRect/>
          </a:stretch>
        </p:blipFill>
        <p:spPr bwMode="auto">
          <a:xfrm>
            <a:off x="4411663" y="1676400"/>
            <a:ext cx="4127500" cy="517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Box 12"/>
          <p:cNvSpPr txBox="1">
            <a:spLocks noChangeArrowheads="1"/>
          </p:cNvSpPr>
          <p:nvPr/>
        </p:nvSpPr>
        <p:spPr bwMode="auto">
          <a:xfrm>
            <a:off x="0" y="6550025"/>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b="1">
                <a:solidFill>
                  <a:schemeClr val="bg1"/>
                </a:solidFill>
              </a:rPr>
              <a:t>© Students of History - </a:t>
            </a:r>
            <a:r>
              <a:rPr lang="en-US" altLang="en-US" sz="1200" b="1">
                <a:solidFill>
                  <a:schemeClr val="bg1"/>
                </a:solidFill>
                <a:hlinkClick r:id="rId5"/>
              </a:rPr>
              <a:t>http://www.teacherspayteachers.com/Store/Students-Of-History</a:t>
            </a:r>
            <a:endParaRPr lang="en-US" altLang="en-US" sz="1200" b="1">
              <a:solidFill>
                <a:schemeClr val="bg1"/>
              </a:solidFill>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noChangeArrowheads="1"/>
          </p:cNvPicPr>
          <p:nvPr/>
        </p:nvPicPr>
        <p:blipFill>
          <a:blip r:embed="rId2">
            <a:extLst>
              <a:ext uri="{28A0092B-C50C-407E-A947-70E740481C1C}">
                <a14:useLocalDpi xmlns:a14="http://schemas.microsoft.com/office/drawing/2010/main" val="0"/>
              </a:ext>
            </a:extLst>
          </a:blip>
          <a:srcRect r="10503"/>
          <a:stretch>
            <a:fillRect/>
          </a:stretch>
        </p:blipFill>
        <p:spPr bwMode="auto">
          <a:xfrm>
            <a:off x="0" y="0"/>
            <a:ext cx="913606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6200" y="0"/>
            <a:ext cx="9143999" cy="1015663"/>
          </a:xfrm>
          <a:prstGeom prst="rect">
            <a:avLst/>
          </a:prstGeom>
        </p:spPr>
        <p:txBody>
          <a:bodyPr>
            <a:spAutoFit/>
          </a:bodyPr>
          <a:lstStyle/>
          <a:p>
            <a:pPr algn="ctr" eaLnBrk="1" fontAlgn="auto" hangingPunct="1">
              <a:spcBef>
                <a:spcPts val="0"/>
              </a:spcBef>
              <a:spcAft>
                <a:spcPts val="0"/>
              </a:spcAft>
              <a:defRPr/>
            </a:pPr>
            <a:r>
              <a:rPr lang="en-US" sz="6000" dirty="0">
                <a:ln>
                  <a:solidFill>
                    <a:srgbClr val="C00000"/>
                  </a:solidFill>
                </a:ln>
                <a:solidFill>
                  <a:schemeClr val="tx2">
                    <a:tint val="100000"/>
                    <a:satMod val="250000"/>
                  </a:schemeClr>
                </a:solidFill>
                <a:effectLst>
                  <a:outerShdw blurRad="50800" dist="38100" dir="2700000" algn="tl" rotWithShape="0">
                    <a:prstClr val="black">
                      <a:alpha val="40000"/>
                    </a:prstClr>
                  </a:outerShdw>
                </a:effectLst>
                <a:latin typeface="Bernard MT Condensed" pitchFamily="18" charset="0"/>
                <a:cs typeface="+mn-cs"/>
              </a:rPr>
              <a:t>America in 1790</a:t>
            </a:r>
            <a:endParaRPr lang="en-US" sz="6000" dirty="0">
              <a:ln>
                <a:solidFill>
                  <a:srgbClr val="C00000"/>
                </a:solidFill>
              </a:ln>
              <a:effectLst>
                <a:outerShdw blurRad="50800" dist="38100" dir="2700000" algn="tl" rotWithShape="0">
                  <a:prstClr val="black">
                    <a:alpha val="40000"/>
                  </a:prstClr>
                </a:outerShdw>
              </a:effectLst>
              <a:latin typeface="Bernard MT Condensed" pitchFamily="18" charset="0"/>
              <a:cs typeface="+mn-cs"/>
            </a:endParaRPr>
          </a:p>
        </p:txBody>
      </p:sp>
      <p:sp>
        <p:nvSpPr>
          <p:cNvPr id="5" name="Rectangle 4"/>
          <p:cNvSpPr/>
          <p:nvPr/>
        </p:nvSpPr>
        <p:spPr>
          <a:xfrm>
            <a:off x="304800" y="990600"/>
            <a:ext cx="4572000" cy="5093702"/>
          </a:xfrm>
          <a:prstGeom prst="rect">
            <a:avLst/>
          </a:prstGeom>
        </p:spPr>
        <p:txBody>
          <a:bodyPr>
            <a:spAutoFit/>
          </a:bodyPr>
          <a:lstStyle/>
          <a:p>
            <a:pPr marL="342900" indent="-342900" eaLnBrk="1" fontAlgn="auto" hangingPunct="1">
              <a:spcBef>
                <a:spcPts val="0"/>
              </a:spcBef>
              <a:spcAft>
                <a:spcPts val="1800"/>
              </a:spcAft>
              <a:buSzPct val="85000"/>
              <a:buFontTx/>
              <a:buBlip>
                <a:blip r:embed="rId3"/>
              </a:buBlip>
              <a:defRPr/>
            </a:pPr>
            <a:r>
              <a:rPr lang="en-US" sz="2800" b="1" dirty="0">
                <a:ln>
                  <a:solidFill>
                    <a:schemeClr val="tx1"/>
                  </a:solidFill>
                </a:ln>
                <a:solidFill>
                  <a:schemeClr val="bg1"/>
                </a:solidFill>
                <a:effectLst>
                  <a:glow rad="63500">
                    <a:schemeClr val="accent2">
                      <a:satMod val="175000"/>
                      <a:alpha val="40000"/>
                    </a:schemeClr>
                  </a:glow>
                </a:effectLst>
                <a:latin typeface="Bernard MT Condensed" pitchFamily="18" charset="0"/>
                <a:cs typeface="+mn-cs"/>
              </a:rPr>
              <a:t>Predominantly </a:t>
            </a:r>
            <a:r>
              <a:rPr lang="en-US" sz="2800" b="1" dirty="0">
                <a:ln>
                  <a:solidFill>
                    <a:schemeClr val="tx1"/>
                  </a:solidFill>
                </a:ln>
                <a:solidFill>
                  <a:srgbClr val="FF0000"/>
                </a:solidFill>
                <a:effectLst>
                  <a:glow rad="63500">
                    <a:schemeClr val="accent2">
                      <a:satMod val="175000"/>
                      <a:alpha val="40000"/>
                    </a:schemeClr>
                  </a:glow>
                </a:effectLst>
                <a:latin typeface="Bernard MT Condensed" pitchFamily="18" charset="0"/>
                <a:cs typeface="+mn-cs"/>
              </a:rPr>
              <a:t>a rural society</a:t>
            </a:r>
          </a:p>
          <a:p>
            <a:pPr marL="342900" indent="-342900" eaLnBrk="1" fontAlgn="auto" hangingPunct="1">
              <a:spcBef>
                <a:spcPts val="0"/>
              </a:spcBef>
              <a:spcAft>
                <a:spcPts val="1800"/>
              </a:spcAft>
              <a:buSzPct val="85000"/>
              <a:buFontTx/>
              <a:buBlip>
                <a:blip r:embed="rId3"/>
              </a:buBlip>
              <a:defRPr/>
            </a:pPr>
            <a:r>
              <a:rPr lang="en-US" sz="2800" b="1" dirty="0">
                <a:ln>
                  <a:solidFill>
                    <a:schemeClr val="tx1"/>
                  </a:solidFill>
                </a:ln>
                <a:solidFill>
                  <a:schemeClr val="bg1"/>
                </a:solidFill>
                <a:effectLst>
                  <a:glow rad="63500">
                    <a:schemeClr val="accent2">
                      <a:satMod val="175000"/>
                      <a:alpha val="40000"/>
                    </a:schemeClr>
                  </a:glow>
                </a:effectLst>
                <a:latin typeface="Bernard MT Condensed" pitchFamily="18" charset="0"/>
                <a:cs typeface="+mn-cs"/>
              </a:rPr>
              <a:t>80% of households were </a:t>
            </a:r>
            <a:r>
              <a:rPr lang="en-US" sz="2800" b="1" dirty="0">
                <a:ln>
                  <a:solidFill>
                    <a:schemeClr val="tx1"/>
                  </a:solidFill>
                </a:ln>
                <a:solidFill>
                  <a:srgbClr val="FF0000"/>
                </a:solidFill>
                <a:effectLst>
                  <a:glow rad="63500">
                    <a:schemeClr val="accent2">
                      <a:satMod val="175000"/>
                      <a:alpha val="40000"/>
                    </a:schemeClr>
                  </a:glow>
                </a:effectLst>
                <a:latin typeface="Bernard MT Condensed" pitchFamily="18" charset="0"/>
                <a:cs typeface="+mn-cs"/>
              </a:rPr>
              <a:t>involved in agricultural production</a:t>
            </a:r>
          </a:p>
          <a:p>
            <a:pPr marL="342900" indent="-342900" eaLnBrk="1" fontAlgn="auto" hangingPunct="1">
              <a:spcBef>
                <a:spcPts val="0"/>
              </a:spcBef>
              <a:spcAft>
                <a:spcPts val="1800"/>
              </a:spcAft>
              <a:buSzPct val="85000"/>
              <a:buFontTx/>
              <a:buBlip>
                <a:blip r:embed="rId3"/>
              </a:buBlip>
              <a:defRPr/>
            </a:pPr>
            <a:r>
              <a:rPr lang="en-US" sz="2800" b="1" dirty="0">
                <a:ln>
                  <a:solidFill>
                    <a:schemeClr val="tx1"/>
                  </a:solidFill>
                </a:ln>
                <a:solidFill>
                  <a:srgbClr val="FF0000"/>
                </a:solidFill>
                <a:effectLst>
                  <a:glow rad="63500">
                    <a:schemeClr val="accent2">
                      <a:satMod val="175000"/>
                      <a:alpha val="40000"/>
                    </a:schemeClr>
                  </a:glow>
                </a:effectLst>
                <a:latin typeface="Bernard MT Condensed" pitchFamily="18" charset="0"/>
                <a:cs typeface="+mn-cs"/>
              </a:rPr>
              <a:t>750,000 African-Americans (20% of the population)</a:t>
            </a:r>
          </a:p>
          <a:p>
            <a:pPr marL="800100" lvl="1" indent="-342900" eaLnBrk="1" fontAlgn="auto" hangingPunct="1">
              <a:spcBef>
                <a:spcPts val="0"/>
              </a:spcBef>
              <a:spcAft>
                <a:spcPts val="1800"/>
              </a:spcAft>
              <a:buSzPct val="85000"/>
              <a:buFontTx/>
              <a:buBlip>
                <a:blip r:embed="rId3"/>
              </a:buBlip>
              <a:defRPr/>
            </a:pPr>
            <a:r>
              <a:rPr lang="en-US" sz="2800" b="1" dirty="0">
                <a:ln>
                  <a:solidFill>
                    <a:schemeClr val="tx1"/>
                  </a:solidFill>
                </a:ln>
                <a:solidFill>
                  <a:srgbClr val="FF0000"/>
                </a:solidFill>
                <a:effectLst>
                  <a:glow rad="63500">
                    <a:schemeClr val="accent2">
                      <a:satMod val="175000"/>
                      <a:alpha val="40000"/>
                    </a:schemeClr>
                  </a:glow>
                </a:effectLst>
                <a:latin typeface="Bernard MT Condensed" pitchFamily="18" charset="0"/>
                <a:cs typeface="+mn-cs"/>
              </a:rPr>
              <a:t>Most lived in the south; </a:t>
            </a:r>
            <a:r>
              <a:rPr lang="en-US" sz="2800" b="1" dirty="0">
                <a:ln>
                  <a:solidFill>
                    <a:schemeClr val="tx1"/>
                  </a:solidFill>
                </a:ln>
                <a:solidFill>
                  <a:schemeClr val="bg1"/>
                </a:solidFill>
                <a:effectLst>
                  <a:glow rad="63500">
                    <a:schemeClr val="accent2">
                      <a:satMod val="175000"/>
                      <a:alpha val="40000"/>
                    </a:schemeClr>
                  </a:glow>
                </a:effectLst>
                <a:latin typeface="Bernard MT Condensed" pitchFamily="18" charset="0"/>
                <a:cs typeface="+mn-cs"/>
              </a:rPr>
              <a:t>about 10% lived in the North or on the frontier</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anim calcmode="lin" valueType="num">
                                      <p:cBhvr>
                                        <p:cTn id="8" dur="2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2000"/>
                                        <p:tgtEl>
                                          <p:spTgt spid="5">
                                            <p:txEl>
                                              <p:pRg st="1" end="1"/>
                                            </p:txEl>
                                          </p:spTgt>
                                        </p:tgtEl>
                                      </p:cBhvr>
                                    </p:animEffect>
                                    <p:anim calcmode="lin" valueType="num">
                                      <p:cBhvr>
                                        <p:cTn id="15"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2000"/>
                                        <p:tgtEl>
                                          <p:spTgt spid="5">
                                            <p:txEl>
                                              <p:pRg st="2" end="2"/>
                                            </p:txEl>
                                          </p:spTgt>
                                        </p:tgtEl>
                                      </p:cBhvr>
                                    </p:animEffect>
                                    <p:anim calcmode="lin" valueType="num">
                                      <p:cBhvr>
                                        <p:cTn id="22" dur="2000" fill="hold"/>
                                        <p:tgtEl>
                                          <p:spTgt spid="5">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2000"/>
                                        <p:tgtEl>
                                          <p:spTgt spid="5">
                                            <p:txEl>
                                              <p:pRg st="3" end="3"/>
                                            </p:txEl>
                                          </p:spTgt>
                                        </p:tgtEl>
                                      </p:cBhvr>
                                    </p:animEffect>
                                    <p:anim calcmode="lin" valueType="num">
                                      <p:cBhvr>
                                        <p:cTn id="29" dur="2000" fill="hold"/>
                                        <p:tgtEl>
                                          <p:spTgt spid="5">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5">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8"/>
          <p:cNvSpPr txBox="1">
            <a:spLocks noChangeArrowheads="1"/>
          </p:cNvSpPr>
          <p:nvPr/>
        </p:nvSpPr>
        <p:spPr bwMode="auto">
          <a:xfrm rot="4806750">
            <a:off x="8131175" y="6224588"/>
            <a:ext cx="10191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600">
                <a:solidFill>
                  <a:schemeClr val="bg1"/>
                </a:solidFill>
              </a:rPr>
              <a:t>lukerosa@gmail.com</a:t>
            </a:r>
          </a:p>
        </p:txBody>
      </p:sp>
      <p:pic>
        <p:nvPicPr>
          <p:cNvPr id="7171" name="Picture 2"/>
          <p:cNvPicPr>
            <a:picLocks noChangeAspect="1" noChangeArrowheads="1"/>
          </p:cNvPicPr>
          <p:nvPr/>
        </p:nvPicPr>
        <p:blipFill>
          <a:blip r:embed="rId2">
            <a:extLst>
              <a:ext uri="{28A0092B-C50C-407E-A947-70E740481C1C}">
                <a14:useLocalDpi xmlns:a14="http://schemas.microsoft.com/office/drawing/2010/main" val="0"/>
              </a:ext>
            </a:extLst>
          </a:blip>
          <a:srcRect t="2602" b="7642"/>
          <a:stretch>
            <a:fillRect/>
          </a:stretch>
        </p:blipFill>
        <p:spPr bwMode="auto">
          <a:xfrm>
            <a:off x="0" y="0"/>
            <a:ext cx="9144000" cy="681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76200" y="0"/>
            <a:ext cx="9143999" cy="923330"/>
          </a:xfrm>
          <a:prstGeom prst="rect">
            <a:avLst/>
          </a:prstGeom>
        </p:spPr>
        <p:txBody>
          <a:bodyPr>
            <a:spAutoFit/>
          </a:bodyPr>
          <a:lstStyle/>
          <a:p>
            <a:pPr algn="ctr" eaLnBrk="1" fontAlgn="auto" hangingPunct="1">
              <a:spcBef>
                <a:spcPts val="0"/>
              </a:spcBef>
              <a:spcAft>
                <a:spcPts val="0"/>
              </a:spcAft>
              <a:defRPr/>
            </a:pPr>
            <a:r>
              <a:rPr lang="en-US" sz="5400" dirty="0">
                <a:ln>
                  <a:solidFill>
                    <a:srgbClr val="C00000"/>
                  </a:solidFill>
                </a:ln>
                <a:solidFill>
                  <a:schemeClr val="tx2">
                    <a:tint val="100000"/>
                    <a:satMod val="250000"/>
                  </a:schemeClr>
                </a:solidFill>
                <a:effectLst>
                  <a:outerShdw blurRad="50800" dist="38100" dir="2700000" algn="tl" rotWithShape="0">
                    <a:prstClr val="black">
                      <a:alpha val="40000"/>
                    </a:prstClr>
                  </a:outerShdw>
                </a:effectLst>
                <a:latin typeface="Bernard MT Condensed" pitchFamily="18" charset="0"/>
                <a:cs typeface="+mn-cs"/>
              </a:rPr>
              <a:t>Beginning a New Government</a:t>
            </a:r>
            <a:endParaRPr lang="en-US" sz="5400" dirty="0">
              <a:ln>
                <a:solidFill>
                  <a:srgbClr val="C00000"/>
                </a:solidFill>
              </a:ln>
              <a:effectLst>
                <a:outerShdw blurRad="50800" dist="38100" dir="2700000" algn="tl" rotWithShape="0">
                  <a:prstClr val="black">
                    <a:alpha val="40000"/>
                  </a:prstClr>
                </a:outerShdw>
              </a:effectLst>
              <a:latin typeface="Bernard MT Condensed" pitchFamily="18" charset="0"/>
              <a:cs typeface="+mn-cs"/>
            </a:endParaRPr>
          </a:p>
        </p:txBody>
      </p:sp>
      <p:sp>
        <p:nvSpPr>
          <p:cNvPr id="7173" name="Content Placeholder 2"/>
          <p:cNvSpPr txBox="1">
            <a:spLocks/>
          </p:cNvSpPr>
          <p:nvPr/>
        </p:nvSpPr>
        <p:spPr bwMode="auto">
          <a:xfrm>
            <a:off x="228600" y="990600"/>
            <a:ext cx="5562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1800"/>
              </a:spcAft>
              <a:buSzPct val="85000"/>
              <a:buFont typeface="Arial" panose="020B0604020202020204" pitchFamily="34" charset="0"/>
              <a:buBlip>
                <a:blip r:embed="rId3"/>
              </a:buBlip>
            </a:pPr>
            <a:endParaRPr lang="en-US" altLang="en-US">
              <a:latin typeface="Bernard MT Condensed" panose="02050806060905020404" pitchFamily="18" charset="0"/>
            </a:endParaRPr>
          </a:p>
        </p:txBody>
      </p:sp>
      <p:sp>
        <p:nvSpPr>
          <p:cNvPr id="8" name="Rectangle 7"/>
          <p:cNvSpPr/>
          <p:nvPr/>
        </p:nvSpPr>
        <p:spPr>
          <a:xfrm>
            <a:off x="152400" y="990600"/>
            <a:ext cx="5867400" cy="4462760"/>
          </a:xfrm>
          <a:prstGeom prst="rect">
            <a:avLst/>
          </a:prstGeom>
        </p:spPr>
        <p:txBody>
          <a:bodyPr>
            <a:spAutoFit/>
          </a:bodyPr>
          <a:lstStyle/>
          <a:p>
            <a:pPr marL="342900" indent="-342900" eaLnBrk="1" fontAlgn="auto" hangingPunct="1">
              <a:spcBef>
                <a:spcPts val="0"/>
              </a:spcBef>
              <a:spcAft>
                <a:spcPts val="1800"/>
              </a:spcAft>
              <a:buSzPct val="85000"/>
              <a:buFontTx/>
              <a:buBlip>
                <a:blip r:embed="rId3"/>
              </a:buBlip>
              <a:defRPr/>
            </a:pPr>
            <a:r>
              <a:rPr lang="en-US" sz="3200" dirty="0">
                <a:ln>
                  <a:solidFill>
                    <a:schemeClr val="tx1"/>
                  </a:solidFill>
                </a:ln>
                <a:solidFill>
                  <a:schemeClr val="bg1"/>
                </a:solidFill>
                <a:effectLst>
                  <a:glow rad="63500">
                    <a:schemeClr val="accent2">
                      <a:satMod val="175000"/>
                      <a:alpha val="40000"/>
                    </a:schemeClr>
                  </a:glow>
                </a:effectLst>
                <a:latin typeface="Bernard MT Condensed" pitchFamily="18" charset="0"/>
                <a:cs typeface="+mn-cs"/>
              </a:rPr>
              <a:t>Congress convenes March 4, 1789</a:t>
            </a:r>
          </a:p>
          <a:p>
            <a:pPr marL="342900" indent="-342900" eaLnBrk="1" fontAlgn="auto" hangingPunct="1">
              <a:spcBef>
                <a:spcPts val="0"/>
              </a:spcBef>
              <a:spcAft>
                <a:spcPts val="1800"/>
              </a:spcAft>
              <a:buSzPct val="85000"/>
              <a:buFontTx/>
              <a:buBlip>
                <a:blip r:embed="rId3"/>
              </a:buBlip>
              <a:defRPr/>
            </a:pPr>
            <a:r>
              <a:rPr lang="en-US" sz="3200" dirty="0">
                <a:ln>
                  <a:solidFill>
                    <a:schemeClr val="tx1"/>
                  </a:solidFill>
                </a:ln>
                <a:solidFill>
                  <a:schemeClr val="bg1"/>
                </a:solidFill>
                <a:effectLst>
                  <a:glow rad="63500">
                    <a:schemeClr val="accent2">
                      <a:satMod val="175000"/>
                      <a:alpha val="40000"/>
                    </a:schemeClr>
                  </a:glow>
                </a:effectLst>
                <a:latin typeface="Bernard MT Condensed" pitchFamily="18" charset="0"/>
                <a:cs typeface="+mn-cs"/>
              </a:rPr>
              <a:t>Vote for President:</a:t>
            </a:r>
          </a:p>
          <a:p>
            <a:pPr marL="800100" lvl="1" indent="-342900" eaLnBrk="1" fontAlgn="auto" hangingPunct="1">
              <a:spcBef>
                <a:spcPts val="0"/>
              </a:spcBef>
              <a:spcAft>
                <a:spcPts val="1800"/>
              </a:spcAft>
              <a:buSzPct val="85000"/>
              <a:buFontTx/>
              <a:buBlip>
                <a:blip r:embed="rId3"/>
              </a:buBlip>
              <a:defRPr/>
            </a:pPr>
            <a:r>
              <a:rPr lang="en-US" sz="3200" dirty="0">
                <a:ln>
                  <a:solidFill>
                    <a:schemeClr val="tx1"/>
                  </a:solidFill>
                </a:ln>
                <a:solidFill>
                  <a:srgbClr val="FF0000"/>
                </a:solidFill>
                <a:effectLst>
                  <a:glow rad="63500">
                    <a:schemeClr val="accent2">
                      <a:satMod val="175000"/>
                      <a:alpha val="40000"/>
                    </a:schemeClr>
                  </a:glow>
                </a:effectLst>
                <a:latin typeface="Bernard MT Condensed" pitchFamily="18" charset="0"/>
                <a:cs typeface="+mn-cs"/>
              </a:rPr>
              <a:t>Washington: 69 electoral votes</a:t>
            </a:r>
          </a:p>
          <a:p>
            <a:pPr marL="800100" lvl="1" indent="-342900" eaLnBrk="1" fontAlgn="auto" hangingPunct="1">
              <a:spcBef>
                <a:spcPts val="0"/>
              </a:spcBef>
              <a:spcAft>
                <a:spcPts val="1800"/>
              </a:spcAft>
              <a:buSzPct val="85000"/>
              <a:buFontTx/>
              <a:buBlip>
                <a:blip r:embed="rId3"/>
              </a:buBlip>
              <a:defRPr/>
            </a:pPr>
            <a:r>
              <a:rPr lang="en-US" sz="3200" dirty="0">
                <a:ln>
                  <a:solidFill>
                    <a:schemeClr val="tx1"/>
                  </a:solidFill>
                </a:ln>
                <a:solidFill>
                  <a:srgbClr val="FF0000"/>
                </a:solidFill>
                <a:effectLst>
                  <a:glow rad="63500">
                    <a:schemeClr val="accent2">
                      <a:satMod val="175000"/>
                      <a:alpha val="40000"/>
                    </a:schemeClr>
                  </a:glow>
                </a:effectLst>
                <a:latin typeface="Bernard MT Condensed" pitchFamily="18" charset="0"/>
                <a:cs typeface="+mn-cs"/>
              </a:rPr>
              <a:t>John Adams: 34 electoral votes (becomes vice president)</a:t>
            </a:r>
          </a:p>
          <a:p>
            <a:pPr marL="342900" indent="-342900" eaLnBrk="1" fontAlgn="auto" hangingPunct="1">
              <a:spcBef>
                <a:spcPts val="0"/>
              </a:spcBef>
              <a:spcAft>
                <a:spcPts val="1800"/>
              </a:spcAft>
              <a:buSzPct val="85000"/>
              <a:buFontTx/>
              <a:buBlip>
                <a:blip r:embed="rId3"/>
              </a:buBlip>
              <a:defRPr/>
            </a:pPr>
            <a:r>
              <a:rPr lang="en-US" sz="3200" dirty="0">
                <a:ln>
                  <a:solidFill>
                    <a:schemeClr val="tx1"/>
                  </a:solidFill>
                </a:ln>
                <a:solidFill>
                  <a:srgbClr val="FF0000"/>
                </a:solidFill>
                <a:effectLst>
                  <a:glow rad="63500">
                    <a:schemeClr val="accent2">
                      <a:satMod val="175000"/>
                      <a:alpha val="40000"/>
                    </a:schemeClr>
                  </a:glow>
                </a:effectLst>
                <a:latin typeface="Bernard MT Condensed" pitchFamily="18" charset="0"/>
                <a:cs typeface="+mn-cs"/>
              </a:rPr>
              <a:t>Bill of Rights </a:t>
            </a:r>
            <a:r>
              <a:rPr lang="en-US" sz="3200" dirty="0">
                <a:ln>
                  <a:solidFill>
                    <a:schemeClr val="tx1"/>
                  </a:solidFill>
                </a:ln>
                <a:solidFill>
                  <a:schemeClr val="bg1"/>
                </a:solidFill>
                <a:effectLst>
                  <a:glow rad="63500">
                    <a:schemeClr val="accent2">
                      <a:satMod val="175000"/>
                      <a:alpha val="40000"/>
                    </a:schemeClr>
                  </a:glow>
                </a:effectLst>
                <a:latin typeface="Bernard MT Condensed" pitchFamily="18" charset="0"/>
                <a:cs typeface="+mn-cs"/>
              </a:rPr>
              <a:t>adopted by Congress and then </a:t>
            </a:r>
            <a:r>
              <a:rPr lang="en-US" sz="3200" dirty="0">
                <a:ln>
                  <a:solidFill>
                    <a:schemeClr val="tx1"/>
                  </a:solidFill>
                </a:ln>
                <a:solidFill>
                  <a:srgbClr val="FF0000"/>
                </a:solidFill>
                <a:effectLst>
                  <a:glow rad="63500">
                    <a:schemeClr val="accent2">
                      <a:satMod val="175000"/>
                      <a:alpha val="40000"/>
                    </a:schemeClr>
                  </a:glow>
                </a:effectLst>
                <a:latin typeface="Bernard MT Condensed" pitchFamily="18" charset="0"/>
                <a:cs typeface="+mn-cs"/>
              </a:rPr>
              <a:t>ratified by states in 1791</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anim calcmode="lin" valueType="num">
                                      <p:cBhvr>
                                        <p:cTn id="8" dur="2000" fill="hold"/>
                                        <p:tgtEl>
                                          <p:spTgt spid="8">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2000"/>
                                        <p:tgtEl>
                                          <p:spTgt spid="8">
                                            <p:txEl>
                                              <p:pRg st="1" end="1"/>
                                            </p:txEl>
                                          </p:spTgt>
                                        </p:tgtEl>
                                      </p:cBhvr>
                                    </p:animEffect>
                                    <p:anim calcmode="lin" valueType="num">
                                      <p:cBhvr>
                                        <p:cTn id="15" dur="2000" fill="hold"/>
                                        <p:tgtEl>
                                          <p:spTgt spid="8">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8">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2000"/>
                                        <p:tgtEl>
                                          <p:spTgt spid="8">
                                            <p:txEl>
                                              <p:pRg st="2" end="2"/>
                                            </p:txEl>
                                          </p:spTgt>
                                        </p:tgtEl>
                                      </p:cBhvr>
                                    </p:animEffect>
                                    <p:anim calcmode="lin" valueType="num">
                                      <p:cBhvr>
                                        <p:cTn id="22" dur="2000" fill="hold"/>
                                        <p:tgtEl>
                                          <p:spTgt spid="8">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8">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2000"/>
                                        <p:tgtEl>
                                          <p:spTgt spid="8">
                                            <p:txEl>
                                              <p:pRg st="3" end="3"/>
                                            </p:txEl>
                                          </p:spTgt>
                                        </p:tgtEl>
                                      </p:cBhvr>
                                    </p:animEffect>
                                    <p:anim calcmode="lin" valueType="num">
                                      <p:cBhvr>
                                        <p:cTn id="29" dur="2000" fill="hold"/>
                                        <p:tgtEl>
                                          <p:spTgt spid="8">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8">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Effect transition="in" filter="fade">
                                      <p:cBhvr>
                                        <p:cTn id="35" dur="2000"/>
                                        <p:tgtEl>
                                          <p:spTgt spid="8">
                                            <p:txEl>
                                              <p:pRg st="4" end="4"/>
                                            </p:txEl>
                                          </p:spTgt>
                                        </p:tgtEl>
                                      </p:cBhvr>
                                    </p:animEffect>
                                    <p:anim calcmode="lin" valueType="num">
                                      <p:cBhvr>
                                        <p:cTn id="36" dur="2000" fill="hold"/>
                                        <p:tgtEl>
                                          <p:spTgt spid="8">
                                            <p:txEl>
                                              <p:pRg st="4" end="4"/>
                                            </p:txEl>
                                          </p:spTgt>
                                        </p:tgtEl>
                                        <p:attrNameLst>
                                          <p:attrName>ppt_w</p:attrName>
                                        </p:attrNameLst>
                                      </p:cBhvr>
                                      <p:tavLst>
                                        <p:tav tm="0" fmla="#ppt_w*sin(2.5*pi*$)">
                                          <p:val>
                                            <p:fltVal val="0"/>
                                          </p:val>
                                        </p:tav>
                                        <p:tav tm="100000">
                                          <p:val>
                                            <p:fltVal val="1"/>
                                          </p:val>
                                        </p:tav>
                                      </p:tavLst>
                                    </p:anim>
                                    <p:anim calcmode="lin" valueType="num">
                                      <p:cBhvr>
                                        <p:cTn id="37" dur="2000" fill="hold"/>
                                        <p:tgtEl>
                                          <p:spTgt spid="8">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0"/>
            <a:ext cx="9143999" cy="923330"/>
          </a:xfrm>
          <a:prstGeom prst="rect">
            <a:avLst/>
          </a:prstGeom>
        </p:spPr>
        <p:txBody>
          <a:bodyPr>
            <a:spAutoFit/>
          </a:bodyPr>
          <a:lstStyle/>
          <a:p>
            <a:pPr algn="ctr" eaLnBrk="1" fontAlgn="auto" hangingPunct="1">
              <a:spcBef>
                <a:spcPts val="0"/>
              </a:spcBef>
              <a:spcAft>
                <a:spcPts val="0"/>
              </a:spcAft>
              <a:defRPr/>
            </a:pPr>
            <a:r>
              <a:rPr lang="en-US" sz="5400" dirty="0">
                <a:ln>
                  <a:solidFill>
                    <a:srgbClr val="C00000"/>
                  </a:solidFill>
                </a:ln>
                <a:solidFill>
                  <a:schemeClr val="tx2">
                    <a:tint val="100000"/>
                    <a:satMod val="250000"/>
                  </a:schemeClr>
                </a:solidFill>
                <a:effectLst>
                  <a:outerShdw blurRad="50800" dist="38100" dir="2700000" algn="tl" rotWithShape="0">
                    <a:prstClr val="black">
                      <a:alpha val="40000"/>
                    </a:prstClr>
                  </a:outerShdw>
                </a:effectLst>
                <a:latin typeface="Bernard MT Condensed" pitchFamily="18" charset="0"/>
                <a:cs typeface="+mn-cs"/>
              </a:rPr>
              <a:t>Alexander Hamilton</a:t>
            </a:r>
            <a:endParaRPr lang="en-US" sz="5400" dirty="0">
              <a:ln>
                <a:solidFill>
                  <a:srgbClr val="C00000"/>
                </a:solidFill>
              </a:ln>
              <a:effectLst>
                <a:outerShdw blurRad="50800" dist="38100" dir="2700000" algn="tl" rotWithShape="0">
                  <a:prstClr val="black">
                    <a:alpha val="40000"/>
                  </a:prstClr>
                </a:outerShdw>
              </a:effectLst>
              <a:latin typeface="Bernard MT Condensed" pitchFamily="18" charset="0"/>
              <a:cs typeface="+mn-cs"/>
            </a:endParaRPr>
          </a:p>
        </p:txBody>
      </p:sp>
      <p:sp>
        <p:nvSpPr>
          <p:cNvPr id="6" name="Content Placeholder 2"/>
          <p:cNvSpPr txBox="1">
            <a:spLocks/>
          </p:cNvSpPr>
          <p:nvPr/>
        </p:nvSpPr>
        <p:spPr>
          <a:xfrm>
            <a:off x="4233863" y="1066800"/>
            <a:ext cx="4910137" cy="5486400"/>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Bef>
                <a:spcPts val="0"/>
              </a:spcBef>
              <a:spcAft>
                <a:spcPts val="1800"/>
              </a:spcAft>
              <a:buSzPct val="85000"/>
              <a:buFont typeface="Arial" pitchFamily="34" charset="0"/>
              <a:buBlip>
                <a:blip r:embed="rId2"/>
              </a:buBlip>
              <a:defRPr/>
            </a:pPr>
            <a:r>
              <a:rPr lang="en-US" dirty="0">
                <a:solidFill>
                  <a:srgbClr val="FF0000"/>
                </a:solidFill>
                <a:latin typeface="Bernard MT Condensed" pitchFamily="18" charset="0"/>
              </a:rPr>
              <a:t>Federalist &amp; first Secretary of the Treasury in Washington’s cabinet</a:t>
            </a:r>
          </a:p>
          <a:p>
            <a:pPr fontAlgn="auto">
              <a:spcBef>
                <a:spcPts val="0"/>
              </a:spcBef>
              <a:spcAft>
                <a:spcPts val="1800"/>
              </a:spcAft>
              <a:buSzPct val="85000"/>
              <a:buFont typeface="Arial" pitchFamily="34" charset="0"/>
              <a:buBlip>
                <a:blip r:embed="rId2"/>
              </a:buBlip>
              <a:defRPr/>
            </a:pPr>
            <a:r>
              <a:rPr lang="en-US" dirty="0">
                <a:latin typeface="Bernard MT Condensed" pitchFamily="18" charset="0"/>
              </a:rPr>
              <a:t>Said war debt was a national responsibility to be paid by </a:t>
            </a:r>
            <a:r>
              <a:rPr lang="en-US" u="sng" dirty="0">
                <a:latin typeface="Bernard MT Condensed" pitchFamily="18" charset="0"/>
              </a:rPr>
              <a:t>all</a:t>
            </a:r>
            <a:r>
              <a:rPr lang="en-US" dirty="0">
                <a:latin typeface="Bernard MT Condensed" pitchFamily="18" charset="0"/>
              </a:rPr>
              <a:t> states, since </a:t>
            </a:r>
            <a:r>
              <a:rPr lang="en-US" u="sng" dirty="0">
                <a:latin typeface="Bernard MT Condensed" pitchFamily="18" charset="0"/>
              </a:rPr>
              <a:t>all</a:t>
            </a:r>
            <a:r>
              <a:rPr lang="en-US" dirty="0">
                <a:latin typeface="Bernard MT Condensed" pitchFamily="18" charset="0"/>
              </a:rPr>
              <a:t> benefited</a:t>
            </a:r>
          </a:p>
          <a:p>
            <a:pPr fontAlgn="auto">
              <a:spcBef>
                <a:spcPts val="0"/>
              </a:spcBef>
              <a:spcAft>
                <a:spcPts val="1800"/>
              </a:spcAft>
              <a:buSzPct val="85000"/>
              <a:buFont typeface="Arial" pitchFamily="34" charset="0"/>
              <a:buBlip>
                <a:blip r:embed="rId2"/>
              </a:buBlip>
              <a:defRPr/>
            </a:pPr>
            <a:r>
              <a:rPr lang="en-US" dirty="0">
                <a:solidFill>
                  <a:srgbClr val="FF0000"/>
                </a:solidFill>
                <a:latin typeface="Bernard MT Condensed" pitchFamily="18" charset="0"/>
              </a:rPr>
              <a:t>Called for national assumption of states’ debts</a:t>
            </a:r>
          </a:p>
          <a:p>
            <a:pPr fontAlgn="auto">
              <a:spcBef>
                <a:spcPts val="0"/>
              </a:spcBef>
              <a:spcAft>
                <a:spcPts val="1800"/>
              </a:spcAft>
              <a:buSzPct val="85000"/>
              <a:buFont typeface="Arial" pitchFamily="34" charset="0"/>
              <a:buBlip>
                <a:blip r:embed="rId2"/>
              </a:buBlip>
              <a:defRPr/>
            </a:pPr>
            <a:r>
              <a:rPr lang="en-US" dirty="0">
                <a:latin typeface="Bernard MT Condensed" pitchFamily="18" charset="0"/>
              </a:rPr>
              <a:t>This also built a sense of American nationalism</a:t>
            </a:r>
          </a:p>
          <a:p>
            <a:pPr fontAlgn="auto">
              <a:spcBef>
                <a:spcPts val="0"/>
              </a:spcBef>
              <a:spcAft>
                <a:spcPts val="1800"/>
              </a:spcAft>
              <a:buSzPct val="85000"/>
              <a:buFont typeface="Arial" pitchFamily="34" charset="0"/>
              <a:buBlip>
                <a:blip r:embed="rId2"/>
              </a:buBlip>
              <a:defRPr/>
            </a:pPr>
            <a:r>
              <a:rPr lang="en-US" dirty="0">
                <a:solidFill>
                  <a:srgbClr val="FF0000"/>
                </a:solidFill>
                <a:latin typeface="Bernard MT Condensed" pitchFamily="18" charset="0"/>
              </a:rPr>
              <a:t>Controversy: </a:t>
            </a:r>
            <a:r>
              <a:rPr lang="en-US" i="1" dirty="0">
                <a:solidFill>
                  <a:srgbClr val="FF0000"/>
                </a:solidFill>
                <a:latin typeface="Bernard MT Condensed" pitchFamily="18" charset="0"/>
              </a:rPr>
              <a:t>Most debt was held by northerners; sharing it didn’t seem fair to the South</a:t>
            </a:r>
          </a:p>
        </p:txBody>
      </p:sp>
      <p:pic>
        <p:nvPicPr>
          <p:cNvPr id="8196" name="Picture 2" descr="http://upload.wikimedia.org/wikipedia/commons/a/a1/Alexander_Hamilton_By_William_J_Weav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90600"/>
            <a:ext cx="4071938" cy="551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ircle(in)">
                                      <p:cBhvr>
                                        <p:cTn id="12" dur="2000"/>
                                        <p:tgtEl>
                                          <p:spTgt spid="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circle(in)">
                                      <p:cBhvr>
                                        <p:cTn id="17" dur="2000"/>
                                        <p:tgtEl>
                                          <p:spTgt spid="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circle(in)">
                                      <p:cBhvr>
                                        <p:cTn id="22" dur="2000"/>
                                        <p:tgtEl>
                                          <p:spTgt spid="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circle(in)">
                                      <p:cBhvr>
                                        <p:cTn id="27"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4"/>
          <p:cNvSpPr txBox="1">
            <a:spLocks noChangeArrowheads="1"/>
          </p:cNvSpPr>
          <p:nvPr/>
        </p:nvSpPr>
        <p:spPr bwMode="auto">
          <a:xfrm>
            <a:off x="7924800" y="6546850"/>
            <a:ext cx="990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600">
                <a:solidFill>
                  <a:schemeClr val="bg1"/>
                </a:solidFill>
              </a:rPr>
              <a:t>lukerosa@gmail.com</a:t>
            </a:r>
          </a:p>
        </p:txBody>
      </p:sp>
      <p:pic>
        <p:nvPicPr>
          <p:cNvPr id="9219" name="Picture 2" descr="http://3.bp.blogspot.com/-GWBSSIR9fJM/TpNyEXOYPlI/AAAAAAAADHM/kzKZ7Z4XDmI/s1600/800px-FirstBankofUS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76200" y="0"/>
            <a:ext cx="9143999" cy="923330"/>
          </a:xfrm>
          <a:prstGeom prst="rect">
            <a:avLst/>
          </a:prstGeom>
        </p:spPr>
        <p:txBody>
          <a:bodyPr>
            <a:spAutoFit/>
          </a:bodyPr>
          <a:lstStyle/>
          <a:p>
            <a:pPr algn="ctr" eaLnBrk="1" fontAlgn="auto" hangingPunct="1">
              <a:spcBef>
                <a:spcPts val="0"/>
              </a:spcBef>
              <a:spcAft>
                <a:spcPts val="0"/>
              </a:spcAft>
              <a:defRPr/>
            </a:pPr>
            <a:r>
              <a:rPr lang="en-US" sz="5400" dirty="0">
                <a:ln>
                  <a:solidFill>
                    <a:srgbClr val="C00000"/>
                  </a:solidFill>
                </a:ln>
                <a:solidFill>
                  <a:schemeClr val="tx2">
                    <a:tint val="100000"/>
                    <a:satMod val="250000"/>
                  </a:schemeClr>
                </a:solidFill>
                <a:effectLst>
                  <a:outerShdw blurRad="50800" dist="38100" dir="2700000" algn="tl" rotWithShape="0">
                    <a:prstClr val="black">
                      <a:alpha val="40000"/>
                    </a:prstClr>
                  </a:outerShdw>
                </a:effectLst>
                <a:latin typeface="Bernard MT Condensed" pitchFamily="18" charset="0"/>
                <a:cs typeface="+mn-cs"/>
              </a:rPr>
              <a:t>Hamilton &amp; the National Bank</a:t>
            </a:r>
            <a:endParaRPr lang="en-US" sz="5400" dirty="0">
              <a:ln>
                <a:solidFill>
                  <a:srgbClr val="C00000"/>
                </a:solidFill>
              </a:ln>
              <a:effectLst>
                <a:outerShdw blurRad="50800" dist="38100" dir="2700000" algn="tl" rotWithShape="0">
                  <a:prstClr val="black">
                    <a:alpha val="40000"/>
                  </a:prstClr>
                </a:outerShdw>
              </a:effectLst>
              <a:latin typeface="Bernard MT Condensed" pitchFamily="18" charset="0"/>
              <a:cs typeface="+mn-cs"/>
            </a:endParaRPr>
          </a:p>
        </p:txBody>
      </p:sp>
      <p:sp>
        <p:nvSpPr>
          <p:cNvPr id="9221" name="Content Placeholder 2"/>
          <p:cNvSpPr txBox="1">
            <a:spLocks/>
          </p:cNvSpPr>
          <p:nvPr/>
        </p:nvSpPr>
        <p:spPr bwMode="auto">
          <a:xfrm>
            <a:off x="228600" y="990600"/>
            <a:ext cx="5562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1800"/>
              </a:spcAft>
              <a:buSzPct val="85000"/>
              <a:buFont typeface="Arial" panose="020B0604020202020204" pitchFamily="34" charset="0"/>
              <a:buBlip>
                <a:blip r:embed="rId3"/>
              </a:buBlip>
            </a:pPr>
            <a:endParaRPr lang="en-US" altLang="en-US" i="1">
              <a:latin typeface="Bernard MT Condensed" panose="02050806060905020404" pitchFamily="18" charset="0"/>
            </a:endParaRPr>
          </a:p>
        </p:txBody>
      </p:sp>
      <p:sp>
        <p:nvSpPr>
          <p:cNvPr id="8" name="Rectangle 7"/>
          <p:cNvSpPr/>
          <p:nvPr/>
        </p:nvSpPr>
        <p:spPr>
          <a:xfrm>
            <a:off x="225972" y="1145371"/>
            <a:ext cx="5486400" cy="4985980"/>
          </a:xfrm>
          <a:prstGeom prst="rect">
            <a:avLst/>
          </a:prstGeom>
        </p:spPr>
        <p:txBody>
          <a:bodyPr>
            <a:spAutoFit/>
          </a:bodyPr>
          <a:lstStyle/>
          <a:p>
            <a:pPr marL="342900" indent="-342900" eaLnBrk="1" fontAlgn="auto" hangingPunct="1">
              <a:spcBef>
                <a:spcPts val="0"/>
              </a:spcBef>
              <a:spcAft>
                <a:spcPts val="1800"/>
              </a:spcAft>
              <a:buSzPct val="85000"/>
              <a:buFontTx/>
              <a:buBlip>
                <a:blip r:embed="rId3"/>
              </a:buBlip>
              <a:defRPr/>
            </a:pPr>
            <a:r>
              <a:rPr lang="en-US" sz="3200" b="1" dirty="0">
                <a:ln>
                  <a:solidFill>
                    <a:schemeClr val="tx1"/>
                  </a:solidFill>
                </a:ln>
                <a:solidFill>
                  <a:srgbClr val="FF0000"/>
                </a:solidFill>
                <a:effectLst>
                  <a:outerShdw blurRad="50800" dist="38100" dir="2700000" algn="tl" rotWithShape="0">
                    <a:prstClr val="black">
                      <a:alpha val="40000"/>
                    </a:prstClr>
                  </a:outerShdw>
                </a:effectLst>
                <a:latin typeface="Bernard MT Condensed" pitchFamily="18" charset="0"/>
                <a:cs typeface="+mn-cs"/>
              </a:rPr>
              <a:t>Wanted a bank that would print a national currency and take care of war debt</a:t>
            </a:r>
          </a:p>
          <a:p>
            <a:pPr marL="342900" indent="-342900" eaLnBrk="1" fontAlgn="auto" hangingPunct="1">
              <a:spcBef>
                <a:spcPts val="0"/>
              </a:spcBef>
              <a:spcAft>
                <a:spcPts val="1800"/>
              </a:spcAft>
              <a:buSzPct val="85000"/>
              <a:buFontTx/>
              <a:buBlip>
                <a:blip r:embed="rId3"/>
              </a:buBlip>
              <a:defRPr/>
            </a:pPr>
            <a:r>
              <a:rPr lang="en-US" sz="3200" b="1" dirty="0">
                <a:ln>
                  <a:solidFill>
                    <a:schemeClr val="tx1"/>
                  </a:solidFill>
                </a:ln>
                <a:solidFill>
                  <a:schemeClr val="bg1"/>
                </a:solidFill>
                <a:effectLst>
                  <a:outerShdw blurRad="50800" dist="38100" dir="2700000" algn="tl" rotWithShape="0">
                    <a:prstClr val="black">
                      <a:alpha val="40000"/>
                    </a:prstClr>
                  </a:outerShdw>
                </a:effectLst>
                <a:latin typeface="Bernard MT Condensed" pitchFamily="18" charset="0"/>
                <a:cs typeface="+mn-cs"/>
              </a:rPr>
              <a:t>Would be a source for expanding capital in a growing economy</a:t>
            </a:r>
          </a:p>
          <a:p>
            <a:pPr marL="342900" indent="-342900" eaLnBrk="1" fontAlgn="auto" hangingPunct="1">
              <a:spcBef>
                <a:spcPts val="0"/>
              </a:spcBef>
              <a:spcAft>
                <a:spcPts val="1800"/>
              </a:spcAft>
              <a:buSzPct val="85000"/>
              <a:buFontTx/>
              <a:buBlip>
                <a:blip r:embed="rId3"/>
              </a:buBlip>
              <a:defRPr/>
            </a:pPr>
            <a:r>
              <a:rPr lang="en-US" sz="3200" b="1" dirty="0">
                <a:ln>
                  <a:solidFill>
                    <a:schemeClr val="tx1"/>
                  </a:solidFill>
                </a:ln>
                <a:solidFill>
                  <a:srgbClr val="FF0000"/>
                </a:solidFill>
                <a:effectLst>
                  <a:outerShdw blurRad="50800" dist="38100" dir="2700000" algn="tl" rotWithShape="0">
                    <a:prstClr val="black">
                      <a:alpha val="40000"/>
                    </a:prstClr>
                  </a:outerShdw>
                </a:effectLst>
                <a:latin typeface="Bernard MT Condensed" pitchFamily="18" charset="0"/>
                <a:cs typeface="+mn-cs"/>
              </a:rPr>
              <a:t>Argues that the bank is necessary therefore falls under  Article I of the Constitution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anim calcmode="lin" valueType="num">
                                      <p:cBhvr>
                                        <p:cTn id="8" dur="2000" fill="hold"/>
                                        <p:tgtEl>
                                          <p:spTgt spid="8">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2000"/>
                                        <p:tgtEl>
                                          <p:spTgt spid="8">
                                            <p:txEl>
                                              <p:pRg st="1" end="1"/>
                                            </p:txEl>
                                          </p:spTgt>
                                        </p:tgtEl>
                                      </p:cBhvr>
                                    </p:animEffect>
                                    <p:anim calcmode="lin" valueType="num">
                                      <p:cBhvr>
                                        <p:cTn id="15" dur="2000" fill="hold"/>
                                        <p:tgtEl>
                                          <p:spTgt spid="8">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8">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2000"/>
                                        <p:tgtEl>
                                          <p:spTgt spid="8">
                                            <p:txEl>
                                              <p:pRg st="2" end="2"/>
                                            </p:txEl>
                                          </p:spTgt>
                                        </p:tgtEl>
                                      </p:cBhvr>
                                    </p:animEffect>
                                    <p:anim calcmode="lin" valueType="num">
                                      <p:cBhvr>
                                        <p:cTn id="22" dur="2000" fill="hold"/>
                                        <p:tgtEl>
                                          <p:spTgt spid="8">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8">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9143999" cy="923330"/>
          </a:xfrm>
          <a:prstGeom prst="rect">
            <a:avLst/>
          </a:prstGeom>
        </p:spPr>
        <p:txBody>
          <a:bodyPr>
            <a:spAutoFit/>
          </a:bodyPr>
          <a:lstStyle/>
          <a:p>
            <a:pPr algn="ctr" eaLnBrk="1" fontAlgn="auto" hangingPunct="1">
              <a:spcBef>
                <a:spcPts val="0"/>
              </a:spcBef>
              <a:spcAft>
                <a:spcPts val="0"/>
              </a:spcAft>
              <a:defRPr/>
            </a:pPr>
            <a:r>
              <a:rPr lang="en-US" sz="5400" dirty="0">
                <a:ln>
                  <a:solidFill>
                    <a:srgbClr val="C00000"/>
                  </a:solidFill>
                </a:ln>
                <a:solidFill>
                  <a:schemeClr val="tx2">
                    <a:tint val="100000"/>
                    <a:satMod val="250000"/>
                  </a:schemeClr>
                </a:solidFill>
                <a:effectLst>
                  <a:outerShdw blurRad="50800" dist="38100" dir="2700000" algn="tl" rotWithShape="0">
                    <a:prstClr val="black">
                      <a:alpha val="40000"/>
                    </a:prstClr>
                  </a:outerShdw>
                </a:effectLst>
                <a:latin typeface="Bernard MT Condensed" pitchFamily="18" charset="0"/>
                <a:cs typeface="+mn-cs"/>
              </a:rPr>
              <a:t>Jefferson &amp; the National Bank</a:t>
            </a:r>
            <a:endParaRPr lang="en-US" sz="5400" dirty="0">
              <a:ln>
                <a:solidFill>
                  <a:srgbClr val="C00000"/>
                </a:solidFill>
              </a:ln>
              <a:effectLst>
                <a:outerShdw blurRad="50800" dist="38100" dir="2700000" algn="tl" rotWithShape="0">
                  <a:prstClr val="black">
                    <a:alpha val="40000"/>
                  </a:prstClr>
                </a:outerShdw>
              </a:effectLst>
              <a:latin typeface="Bernard MT Condensed" pitchFamily="18" charset="0"/>
              <a:cs typeface="+mn-cs"/>
            </a:endParaRPr>
          </a:p>
        </p:txBody>
      </p:sp>
      <p:pic>
        <p:nvPicPr>
          <p:cNvPr id="10243" name="Picture 2" descr="https://encrypted-tbn1.gstatic.com/images?q=tbn:ANd9GcRPt6xBDN3nfWje3YEYyT35OsD0-q4VSyTbJgL570zA7tM6YxRY"/>
          <p:cNvPicPr>
            <a:picLocks noChangeAspect="1" noChangeArrowheads="1"/>
          </p:cNvPicPr>
          <p:nvPr/>
        </p:nvPicPr>
        <p:blipFill>
          <a:blip r:embed="rId2">
            <a:clrChange>
              <a:clrFrom>
                <a:srgbClr val="FEFDF8"/>
              </a:clrFrom>
              <a:clrTo>
                <a:srgbClr val="FEFDF8">
                  <a:alpha val="0"/>
                </a:srgbClr>
              </a:clrTo>
            </a:clrChange>
            <a:extLst>
              <a:ext uri="{28A0092B-C50C-407E-A947-70E740481C1C}">
                <a14:useLocalDpi xmlns:a14="http://schemas.microsoft.com/office/drawing/2010/main" val="0"/>
              </a:ext>
            </a:extLst>
          </a:blip>
          <a:srcRect b="2846"/>
          <a:stretch>
            <a:fillRect/>
          </a:stretch>
        </p:blipFill>
        <p:spPr bwMode="auto">
          <a:xfrm>
            <a:off x="-533400" y="304800"/>
            <a:ext cx="535305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886200" y="914400"/>
            <a:ext cx="5257800" cy="5586413"/>
          </a:xfrm>
          <a:prstGeom prst="rect">
            <a:avLst/>
          </a:prstGeom>
        </p:spPr>
        <p:txBody>
          <a:bodyPr>
            <a:spAutoFit/>
          </a:bodyPr>
          <a:lstStyle/>
          <a:p>
            <a:pPr marL="342900" indent="-342900" eaLnBrk="1" fontAlgn="auto" hangingPunct="1">
              <a:spcBef>
                <a:spcPts val="0"/>
              </a:spcBef>
              <a:spcAft>
                <a:spcPts val="1800"/>
              </a:spcAft>
              <a:buSzPct val="85000"/>
              <a:buFontTx/>
              <a:buBlip>
                <a:blip r:embed="rId3"/>
              </a:buBlip>
              <a:defRPr/>
            </a:pPr>
            <a:r>
              <a:rPr lang="en-US" sz="2700" dirty="0">
                <a:solidFill>
                  <a:srgbClr val="FF0000"/>
                </a:solidFill>
                <a:effectLst>
                  <a:outerShdw blurRad="50800" dist="38100" dir="2700000" algn="tl" rotWithShape="0">
                    <a:prstClr val="black">
                      <a:alpha val="40000"/>
                    </a:prstClr>
                  </a:outerShdw>
                </a:effectLst>
                <a:latin typeface="Bernard MT Condensed" pitchFamily="18" charset="0"/>
                <a:cs typeface="+mn-cs"/>
              </a:rPr>
              <a:t>Jefferson argues that the bank does not fall under Article I’s “Necessary &amp; Proper” clause</a:t>
            </a:r>
          </a:p>
          <a:p>
            <a:pPr marL="342900" indent="-342900" eaLnBrk="1" fontAlgn="auto" hangingPunct="1">
              <a:spcBef>
                <a:spcPts val="0"/>
              </a:spcBef>
              <a:spcAft>
                <a:spcPts val="1800"/>
              </a:spcAft>
              <a:buSzPct val="85000"/>
              <a:buFontTx/>
              <a:buBlip>
                <a:blip r:embed="rId3"/>
              </a:buBlip>
              <a:defRPr/>
            </a:pPr>
            <a:r>
              <a:rPr lang="en-US" sz="2700" dirty="0">
                <a:solidFill>
                  <a:srgbClr val="002060"/>
                </a:solidFill>
                <a:effectLst>
                  <a:outerShdw blurRad="50800" dist="38100" dir="2700000" algn="tl" rotWithShape="0">
                    <a:prstClr val="black">
                      <a:alpha val="40000"/>
                    </a:prstClr>
                  </a:outerShdw>
                </a:effectLst>
                <a:latin typeface="Bernard MT Condensed" pitchFamily="18" charset="0"/>
                <a:cs typeface="+mn-cs"/>
              </a:rPr>
              <a:t>Madison &amp; Anti-Federalists also led opposition, saying that it was unconstitutional</a:t>
            </a:r>
          </a:p>
          <a:p>
            <a:pPr marL="342900" indent="-342900" eaLnBrk="1" fontAlgn="auto" hangingPunct="1">
              <a:spcBef>
                <a:spcPts val="0"/>
              </a:spcBef>
              <a:spcAft>
                <a:spcPts val="1800"/>
              </a:spcAft>
              <a:buSzPct val="85000"/>
              <a:buFontTx/>
              <a:buBlip>
                <a:blip r:embed="rId3"/>
              </a:buBlip>
              <a:defRPr/>
            </a:pPr>
            <a:r>
              <a:rPr lang="en-US" sz="2700" dirty="0">
                <a:solidFill>
                  <a:srgbClr val="002060"/>
                </a:solidFill>
                <a:effectLst>
                  <a:outerShdw blurRad="50800" dist="38100" dir="2700000" algn="tl" rotWithShape="0">
                    <a:prstClr val="black">
                      <a:alpha val="40000"/>
                    </a:prstClr>
                  </a:outerShdw>
                </a:effectLst>
                <a:latin typeface="Bernard MT Condensed" pitchFamily="18" charset="0"/>
                <a:cs typeface="+mn-cs"/>
              </a:rPr>
              <a:t>Northern reps voted 33-1 for bank; Southern reps voted 19-6 against it</a:t>
            </a:r>
          </a:p>
          <a:p>
            <a:pPr marL="342900" indent="-342900" eaLnBrk="1" fontAlgn="auto" hangingPunct="1">
              <a:spcBef>
                <a:spcPts val="0"/>
              </a:spcBef>
              <a:spcAft>
                <a:spcPts val="1800"/>
              </a:spcAft>
              <a:buSzPct val="85000"/>
              <a:buFontTx/>
              <a:buBlip>
                <a:blip r:embed="rId3"/>
              </a:buBlip>
              <a:defRPr/>
            </a:pPr>
            <a:r>
              <a:rPr lang="en-US" sz="2700" dirty="0">
                <a:solidFill>
                  <a:srgbClr val="FF0000"/>
                </a:solidFill>
                <a:effectLst>
                  <a:outerShdw blurRad="50800" dist="38100" dir="2700000" algn="tl" rotWithShape="0">
                    <a:prstClr val="black">
                      <a:alpha val="40000"/>
                    </a:prstClr>
                  </a:outerShdw>
                </a:effectLst>
                <a:latin typeface="Bernard MT Condensed" pitchFamily="18" charset="0"/>
                <a:cs typeface="+mn-cs"/>
              </a:rPr>
              <a:t>Led to question of a strict or broad interpretation of the Constitution? </a:t>
            </a:r>
          </a:p>
          <a:p>
            <a:pPr marL="342900" indent="-342900" eaLnBrk="1" fontAlgn="auto" hangingPunct="1">
              <a:spcBef>
                <a:spcPts val="0"/>
              </a:spcBef>
              <a:spcAft>
                <a:spcPts val="1800"/>
              </a:spcAft>
              <a:buSzPct val="85000"/>
              <a:buFontTx/>
              <a:buBlip>
                <a:blip r:embed="rId3"/>
              </a:buBlip>
              <a:defRPr/>
            </a:pPr>
            <a:endParaRPr lang="en-US" sz="2700" dirty="0">
              <a:solidFill>
                <a:srgbClr val="002060"/>
              </a:solidFill>
              <a:effectLst>
                <a:outerShdw blurRad="50800" dist="38100" dir="2700000" algn="tl" rotWithShape="0">
                  <a:prstClr val="black">
                    <a:alpha val="40000"/>
                  </a:prstClr>
                </a:outerShdw>
              </a:effectLst>
              <a:latin typeface="Bernard MT Condensed"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anim calcmode="lin" valueType="num">
                                      <p:cBhvr>
                                        <p:cTn id="8" dur="2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5"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2000"/>
                                        <p:tgtEl>
                                          <p:spTgt spid="5">
                                            <p:txEl>
                                              <p:pRg st="1" end="1"/>
                                            </p:txEl>
                                          </p:spTgt>
                                        </p:tgtEl>
                                      </p:cBhvr>
                                    </p:animEffect>
                                    <p:anim calcmode="lin" valueType="num">
                                      <p:cBhvr>
                                        <p:cTn id="15"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5"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2000"/>
                                        <p:tgtEl>
                                          <p:spTgt spid="5">
                                            <p:txEl>
                                              <p:pRg st="2" end="2"/>
                                            </p:txEl>
                                          </p:spTgt>
                                        </p:tgtEl>
                                      </p:cBhvr>
                                    </p:animEffect>
                                    <p:anim calcmode="lin" valueType="num">
                                      <p:cBhvr>
                                        <p:cTn id="22" dur="2000" fill="hold"/>
                                        <p:tgtEl>
                                          <p:spTgt spid="5">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5"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2000"/>
                                        <p:tgtEl>
                                          <p:spTgt spid="5">
                                            <p:txEl>
                                              <p:pRg st="3" end="3"/>
                                            </p:txEl>
                                          </p:spTgt>
                                        </p:tgtEl>
                                      </p:cBhvr>
                                    </p:animEffect>
                                    <p:anim calcmode="lin" valueType="num">
                                      <p:cBhvr>
                                        <p:cTn id="29" dur="2000" fill="hold"/>
                                        <p:tgtEl>
                                          <p:spTgt spid="5">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5">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3.bp.blogspot.com/-GWBSSIR9fJM/TpNyEXOYPlI/AAAAAAAADHM/kzKZ7Z4XDmI/s1600/800px-FirstBankofUS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76200" y="0"/>
            <a:ext cx="9143999" cy="923330"/>
          </a:xfrm>
          <a:prstGeom prst="rect">
            <a:avLst/>
          </a:prstGeom>
        </p:spPr>
        <p:txBody>
          <a:bodyPr>
            <a:spAutoFit/>
          </a:bodyPr>
          <a:lstStyle/>
          <a:p>
            <a:pPr algn="ctr" eaLnBrk="1" fontAlgn="auto" hangingPunct="1">
              <a:spcBef>
                <a:spcPts val="0"/>
              </a:spcBef>
              <a:spcAft>
                <a:spcPts val="0"/>
              </a:spcAft>
              <a:defRPr/>
            </a:pPr>
            <a:r>
              <a:rPr lang="en-US" sz="5400" dirty="0">
                <a:ln>
                  <a:solidFill>
                    <a:srgbClr val="C00000"/>
                  </a:solidFill>
                </a:ln>
                <a:solidFill>
                  <a:schemeClr val="tx2">
                    <a:tint val="100000"/>
                    <a:satMod val="250000"/>
                  </a:schemeClr>
                </a:solidFill>
                <a:effectLst>
                  <a:outerShdw blurRad="50800" dist="38100" dir="2700000" algn="tl" rotWithShape="0">
                    <a:prstClr val="black">
                      <a:alpha val="40000"/>
                    </a:prstClr>
                  </a:outerShdw>
                </a:effectLst>
                <a:latin typeface="Bernard MT Condensed" pitchFamily="18" charset="0"/>
                <a:cs typeface="+mn-cs"/>
              </a:rPr>
              <a:t>Hamilton &amp; the National Bank</a:t>
            </a:r>
            <a:endParaRPr lang="en-US" sz="5400" dirty="0">
              <a:ln>
                <a:solidFill>
                  <a:srgbClr val="C00000"/>
                </a:solidFill>
              </a:ln>
              <a:effectLst>
                <a:outerShdw blurRad="50800" dist="38100" dir="2700000" algn="tl" rotWithShape="0">
                  <a:prstClr val="black">
                    <a:alpha val="40000"/>
                  </a:prstClr>
                </a:outerShdw>
              </a:effectLst>
              <a:latin typeface="Bernard MT Condensed" pitchFamily="18" charset="0"/>
              <a:cs typeface="+mn-cs"/>
            </a:endParaRPr>
          </a:p>
        </p:txBody>
      </p:sp>
      <p:sp>
        <p:nvSpPr>
          <p:cNvPr id="10" name="Rectangle 9"/>
          <p:cNvSpPr/>
          <p:nvPr/>
        </p:nvSpPr>
        <p:spPr>
          <a:xfrm>
            <a:off x="3657600" y="1152465"/>
            <a:ext cx="5486400" cy="5324535"/>
          </a:xfrm>
          <a:prstGeom prst="rect">
            <a:avLst/>
          </a:prstGeom>
        </p:spPr>
        <p:txBody>
          <a:bodyPr>
            <a:spAutoFit/>
          </a:bodyPr>
          <a:lstStyle/>
          <a:p>
            <a:pPr marL="342900" indent="-342900" eaLnBrk="1" fontAlgn="auto" hangingPunct="1">
              <a:spcBef>
                <a:spcPts val="0"/>
              </a:spcBef>
              <a:spcAft>
                <a:spcPts val="2400"/>
              </a:spcAft>
              <a:buSzPct val="85000"/>
              <a:buFontTx/>
              <a:buBlip>
                <a:blip r:embed="rId3"/>
              </a:buBlip>
              <a:defRPr/>
            </a:pPr>
            <a:r>
              <a:rPr lang="en-US" sz="3200" b="1" dirty="0">
                <a:ln>
                  <a:solidFill>
                    <a:schemeClr val="tx1"/>
                  </a:solidFill>
                </a:ln>
                <a:solidFill>
                  <a:srgbClr val="FF0000"/>
                </a:solidFill>
                <a:effectLst>
                  <a:outerShdw blurRad="50800" dist="38100" dir="2700000" algn="tl" rotWithShape="0">
                    <a:prstClr val="black">
                      <a:alpha val="40000"/>
                    </a:prstClr>
                  </a:outerShdw>
                </a:effectLst>
                <a:latin typeface="Bernard MT Condensed" pitchFamily="18" charset="0"/>
                <a:cs typeface="+mn-cs"/>
              </a:rPr>
              <a:t>Washington accepted Hamilton’s argument </a:t>
            </a:r>
            <a:r>
              <a:rPr lang="en-US" sz="3200" b="1" dirty="0">
                <a:ln>
                  <a:solidFill>
                    <a:schemeClr val="tx1"/>
                  </a:solidFill>
                </a:ln>
                <a:solidFill>
                  <a:schemeClr val="bg1"/>
                </a:solidFill>
                <a:effectLst>
                  <a:outerShdw blurRad="50800" dist="38100" dir="2700000" algn="tl" rotWithShape="0">
                    <a:prstClr val="black">
                      <a:alpha val="40000"/>
                    </a:prstClr>
                  </a:outerShdw>
                </a:effectLst>
                <a:latin typeface="Bernard MT Condensed" pitchFamily="18" charset="0"/>
                <a:cs typeface="+mn-cs"/>
              </a:rPr>
              <a:t>that the gov’t had the right to charter certain institutions whether or not they were clearly defined in the Constitution</a:t>
            </a:r>
          </a:p>
          <a:p>
            <a:pPr marL="342900" indent="-342900" eaLnBrk="1" fontAlgn="auto" hangingPunct="1">
              <a:spcBef>
                <a:spcPts val="0"/>
              </a:spcBef>
              <a:spcAft>
                <a:spcPts val="2400"/>
              </a:spcAft>
              <a:buSzPct val="85000"/>
              <a:buFontTx/>
              <a:buBlip>
                <a:blip r:embed="rId3"/>
              </a:buBlip>
              <a:defRPr/>
            </a:pPr>
            <a:r>
              <a:rPr lang="en-US" sz="3200" b="1" dirty="0">
                <a:ln>
                  <a:solidFill>
                    <a:schemeClr val="tx1"/>
                  </a:solidFill>
                </a:ln>
                <a:solidFill>
                  <a:srgbClr val="FF0000"/>
                </a:solidFill>
                <a:effectLst>
                  <a:outerShdw blurRad="50800" dist="38100" dir="2700000" algn="tl" rotWithShape="0">
                    <a:prstClr val="black">
                      <a:alpha val="40000"/>
                    </a:prstClr>
                  </a:outerShdw>
                </a:effectLst>
                <a:latin typeface="Bernard MT Condensed" pitchFamily="18" charset="0"/>
                <a:cs typeface="+mn-cs"/>
              </a:rPr>
              <a:t>National Bank is created</a:t>
            </a:r>
            <a:r>
              <a:rPr lang="en-US" sz="3200" b="1" dirty="0">
                <a:ln>
                  <a:solidFill>
                    <a:schemeClr val="tx1"/>
                  </a:solidFill>
                </a:ln>
                <a:solidFill>
                  <a:schemeClr val="bg1"/>
                </a:solidFill>
                <a:effectLst>
                  <a:outerShdw blurRad="50800" dist="38100" dir="2700000" algn="tl" rotWithShape="0">
                    <a:prstClr val="black">
                      <a:alpha val="40000"/>
                    </a:prstClr>
                  </a:outerShdw>
                </a:effectLst>
                <a:latin typeface="Bernard MT Condensed" pitchFamily="18" charset="0"/>
                <a:cs typeface="+mn-cs"/>
              </a:rPr>
              <a:t>; overseen by federal gov’t but 80% financed by outside investors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anim calcmode="lin" valueType="num">
                                      <p:cBhvr>
                                        <p:cTn id="8" dur="2000" fill="hold"/>
                                        <p:tgtEl>
                                          <p:spTgt spid="10">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10">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2000"/>
                                        <p:tgtEl>
                                          <p:spTgt spid="10">
                                            <p:txEl>
                                              <p:pRg st="1" end="1"/>
                                            </p:txEl>
                                          </p:spTgt>
                                        </p:tgtEl>
                                      </p:cBhvr>
                                    </p:animEffect>
                                    <p:anim calcmode="lin" valueType="num">
                                      <p:cBhvr>
                                        <p:cTn id="15" dur="2000" fill="hold"/>
                                        <p:tgtEl>
                                          <p:spTgt spid="10">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10">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0"/>
            <a:ext cx="9143999" cy="923330"/>
          </a:xfrm>
          <a:prstGeom prst="rect">
            <a:avLst/>
          </a:prstGeom>
        </p:spPr>
        <p:txBody>
          <a:bodyPr>
            <a:spAutoFit/>
          </a:bodyPr>
          <a:lstStyle/>
          <a:p>
            <a:pPr algn="ctr" eaLnBrk="1" fontAlgn="auto" hangingPunct="1">
              <a:spcBef>
                <a:spcPts val="0"/>
              </a:spcBef>
              <a:spcAft>
                <a:spcPts val="0"/>
              </a:spcAft>
              <a:defRPr/>
            </a:pPr>
            <a:r>
              <a:rPr lang="en-US" sz="5400" dirty="0">
                <a:ln>
                  <a:solidFill>
                    <a:srgbClr val="C00000"/>
                  </a:solidFill>
                </a:ln>
                <a:solidFill>
                  <a:schemeClr val="tx2">
                    <a:tint val="100000"/>
                    <a:satMod val="250000"/>
                  </a:schemeClr>
                </a:solidFill>
                <a:effectLst>
                  <a:outerShdw blurRad="50800" dist="38100" dir="2700000" algn="tl" rotWithShape="0">
                    <a:prstClr val="black">
                      <a:alpha val="40000"/>
                    </a:prstClr>
                  </a:outerShdw>
                </a:effectLst>
                <a:latin typeface="Bernard MT Condensed" pitchFamily="18" charset="0"/>
                <a:cs typeface="+mn-cs"/>
              </a:rPr>
              <a:t>Hamilton’s Legacy</a:t>
            </a:r>
            <a:endParaRPr lang="en-US" sz="5400" dirty="0">
              <a:ln>
                <a:solidFill>
                  <a:srgbClr val="C00000"/>
                </a:solidFill>
              </a:ln>
              <a:effectLst>
                <a:outerShdw blurRad="50800" dist="38100" dir="2700000" algn="tl" rotWithShape="0">
                  <a:prstClr val="black">
                    <a:alpha val="40000"/>
                  </a:prstClr>
                </a:outerShdw>
              </a:effectLst>
              <a:latin typeface="Bernard MT Condensed" pitchFamily="18" charset="0"/>
              <a:cs typeface="+mn-cs"/>
            </a:endParaRPr>
          </a:p>
        </p:txBody>
      </p:sp>
      <p:sp>
        <p:nvSpPr>
          <p:cNvPr id="6" name="Content Placeholder 2"/>
          <p:cNvSpPr txBox="1">
            <a:spLocks/>
          </p:cNvSpPr>
          <p:nvPr/>
        </p:nvSpPr>
        <p:spPr>
          <a:xfrm>
            <a:off x="0" y="990600"/>
            <a:ext cx="5105400" cy="5791200"/>
          </a:xfrm>
          <a:prstGeom prst="rect">
            <a:avLst/>
          </a:prstGeom>
        </p:spPr>
        <p:txBody>
          <a:bodyPr>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Bef>
                <a:spcPts val="0"/>
              </a:spcBef>
              <a:spcAft>
                <a:spcPts val="1800"/>
              </a:spcAft>
              <a:buSzPct val="85000"/>
              <a:buFont typeface="Arial" pitchFamily="34" charset="0"/>
              <a:buBlip>
                <a:blip r:embed="rId2"/>
              </a:buBlip>
              <a:defRPr/>
            </a:pPr>
            <a:r>
              <a:rPr lang="en-US" dirty="0">
                <a:latin typeface="Bernard MT Condensed" pitchFamily="18" charset="0"/>
              </a:rPr>
              <a:t>Achievements:</a:t>
            </a:r>
          </a:p>
          <a:p>
            <a:pPr lvl="1" fontAlgn="auto">
              <a:spcBef>
                <a:spcPts val="0"/>
              </a:spcBef>
              <a:spcAft>
                <a:spcPts val="1800"/>
              </a:spcAft>
              <a:buSzPct val="85000"/>
              <a:buFont typeface="Arial" pitchFamily="34" charset="0"/>
              <a:buBlip>
                <a:blip r:embed="rId2"/>
              </a:buBlip>
              <a:defRPr/>
            </a:pPr>
            <a:r>
              <a:rPr lang="en-US" dirty="0">
                <a:solidFill>
                  <a:srgbClr val="FF0000"/>
                </a:solidFill>
                <a:latin typeface="Bernard MT Condensed" pitchFamily="18" charset="0"/>
              </a:rPr>
              <a:t>Enhanced value of the dollar</a:t>
            </a:r>
          </a:p>
          <a:p>
            <a:pPr lvl="1" fontAlgn="auto">
              <a:spcBef>
                <a:spcPts val="0"/>
              </a:spcBef>
              <a:spcAft>
                <a:spcPts val="1800"/>
              </a:spcAft>
              <a:buSzPct val="85000"/>
              <a:buFont typeface="Arial" pitchFamily="34" charset="0"/>
              <a:buBlip>
                <a:blip r:embed="rId2"/>
              </a:buBlip>
              <a:defRPr/>
            </a:pPr>
            <a:r>
              <a:rPr lang="en-US" dirty="0">
                <a:solidFill>
                  <a:srgbClr val="FF0000"/>
                </a:solidFill>
                <a:latin typeface="Bernard MT Condensed" pitchFamily="18" charset="0"/>
              </a:rPr>
              <a:t>Secured the government’s credit</a:t>
            </a:r>
          </a:p>
          <a:p>
            <a:pPr lvl="1" fontAlgn="auto">
              <a:spcBef>
                <a:spcPts val="0"/>
              </a:spcBef>
              <a:spcAft>
                <a:spcPts val="1800"/>
              </a:spcAft>
              <a:buSzPct val="85000"/>
              <a:buFont typeface="Arial" pitchFamily="34" charset="0"/>
              <a:buBlip>
                <a:blip r:embed="rId2"/>
              </a:buBlip>
              <a:defRPr/>
            </a:pPr>
            <a:r>
              <a:rPr lang="en-US" dirty="0">
                <a:latin typeface="Bernard MT Condensed" pitchFamily="18" charset="0"/>
              </a:rPr>
              <a:t>Attracted foreign capital</a:t>
            </a:r>
          </a:p>
          <a:p>
            <a:pPr lvl="1" fontAlgn="auto">
              <a:spcBef>
                <a:spcPts val="0"/>
              </a:spcBef>
              <a:spcAft>
                <a:spcPts val="1800"/>
              </a:spcAft>
              <a:buSzPct val="85000"/>
              <a:buFont typeface="Arial" pitchFamily="34" charset="0"/>
              <a:buBlip>
                <a:blip r:embed="rId2"/>
              </a:buBlip>
              <a:defRPr/>
            </a:pPr>
            <a:r>
              <a:rPr lang="en-US" dirty="0">
                <a:solidFill>
                  <a:srgbClr val="FF0000"/>
                </a:solidFill>
                <a:latin typeface="Bernard MT Condensed" pitchFamily="18" charset="0"/>
              </a:rPr>
              <a:t>Prosperity began to flourish!</a:t>
            </a:r>
          </a:p>
          <a:p>
            <a:pPr fontAlgn="auto">
              <a:spcBef>
                <a:spcPts val="0"/>
              </a:spcBef>
              <a:spcAft>
                <a:spcPts val="1800"/>
              </a:spcAft>
              <a:buSzPct val="85000"/>
              <a:buFont typeface="Arial" pitchFamily="34" charset="0"/>
              <a:buBlip>
                <a:blip r:embed="rId2"/>
              </a:buBlip>
              <a:defRPr/>
            </a:pPr>
            <a:r>
              <a:rPr lang="en-US" dirty="0">
                <a:latin typeface="Bernard MT Condensed" pitchFamily="18" charset="0"/>
              </a:rPr>
              <a:t>Weaknesses:</a:t>
            </a:r>
          </a:p>
          <a:p>
            <a:pPr lvl="1" fontAlgn="auto">
              <a:spcBef>
                <a:spcPts val="0"/>
              </a:spcBef>
              <a:spcAft>
                <a:spcPts val="1800"/>
              </a:spcAft>
              <a:buSzPct val="85000"/>
              <a:buFont typeface="Arial" pitchFamily="34" charset="0"/>
              <a:buBlip>
                <a:blip r:embed="rId2"/>
              </a:buBlip>
              <a:defRPr/>
            </a:pPr>
            <a:r>
              <a:rPr lang="en-US" dirty="0">
                <a:latin typeface="Bernard MT Condensed" pitchFamily="18" charset="0"/>
              </a:rPr>
              <a:t>Never really understood the people of the farms and frontier</a:t>
            </a:r>
          </a:p>
          <a:p>
            <a:pPr lvl="1" fontAlgn="auto">
              <a:spcBef>
                <a:spcPts val="0"/>
              </a:spcBef>
              <a:spcAft>
                <a:spcPts val="1800"/>
              </a:spcAft>
              <a:buSzPct val="85000"/>
              <a:buFont typeface="Arial" pitchFamily="34" charset="0"/>
              <a:buBlip>
                <a:blip r:embed="rId2"/>
              </a:buBlip>
              <a:defRPr/>
            </a:pPr>
            <a:r>
              <a:rPr lang="en-US" dirty="0">
                <a:solidFill>
                  <a:srgbClr val="FF0000"/>
                </a:solidFill>
                <a:latin typeface="Bernard MT Condensed" pitchFamily="18" charset="0"/>
              </a:rPr>
              <a:t>Accused of being elitist</a:t>
            </a:r>
          </a:p>
          <a:p>
            <a:pPr fontAlgn="auto">
              <a:spcBef>
                <a:spcPts val="0"/>
              </a:spcBef>
              <a:spcAft>
                <a:spcPts val="1800"/>
              </a:spcAft>
              <a:buSzPct val="85000"/>
              <a:buFont typeface="Arial" pitchFamily="34" charset="0"/>
              <a:buBlip>
                <a:blip r:embed="rId2"/>
              </a:buBlip>
              <a:defRPr/>
            </a:pPr>
            <a:endParaRPr lang="en-US" dirty="0">
              <a:latin typeface="Bernard MT Condensed" pitchFamily="18" charset="0"/>
            </a:endParaRPr>
          </a:p>
        </p:txBody>
      </p:sp>
      <p:pic>
        <p:nvPicPr>
          <p:cNvPr id="12292" name="Picture 4" descr="http://upload.wikimedia.org/wikipedia/commons/thumb/0/05/Alexander_Hamilton_portrait_by_John_Trumbull_1806.jpg/405px-Alexander_Hamilton_portrait_by_John_Trumbull_1806.jpg"/>
          <p:cNvPicPr>
            <a:picLocks noChangeAspect="1" noChangeArrowheads="1"/>
          </p:cNvPicPr>
          <p:nvPr/>
        </p:nvPicPr>
        <p:blipFill>
          <a:blip r:embed="rId3">
            <a:extLst>
              <a:ext uri="{28A0092B-C50C-407E-A947-70E740481C1C}">
                <a14:useLocalDpi xmlns:a14="http://schemas.microsoft.com/office/drawing/2010/main" val="0"/>
              </a:ext>
            </a:extLst>
          </a:blip>
          <a:srcRect l="8813" r="7396"/>
          <a:stretch>
            <a:fillRect/>
          </a:stretch>
        </p:blipFill>
        <p:spPr bwMode="auto">
          <a:xfrm>
            <a:off x="5105400" y="990600"/>
            <a:ext cx="3917950" cy="554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ircle(in)">
                                      <p:cBhvr>
                                        <p:cTn id="12" dur="2000"/>
                                        <p:tgtEl>
                                          <p:spTgt spid="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circle(in)">
                                      <p:cBhvr>
                                        <p:cTn id="17" dur="2000"/>
                                        <p:tgtEl>
                                          <p:spTgt spid="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circle(in)">
                                      <p:cBhvr>
                                        <p:cTn id="22" dur="2000"/>
                                        <p:tgtEl>
                                          <p:spTgt spid="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circle(in)">
                                      <p:cBhvr>
                                        <p:cTn id="27" dur="2000"/>
                                        <p:tgtEl>
                                          <p:spTgt spid="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circle(in)">
                                      <p:cBhvr>
                                        <p:cTn id="32" dur="2000"/>
                                        <p:tgtEl>
                                          <p:spTgt spid="6">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ntr" presetSubtype="16"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circle(in)">
                                      <p:cBhvr>
                                        <p:cTn id="37" dur="2000"/>
                                        <p:tgtEl>
                                          <p:spTgt spid="6">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6" presetClass="entr" presetSubtype="16"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circle(in)">
                                      <p:cBhvr>
                                        <p:cTn id="42"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TotalTime>
  <Words>508</Words>
  <Application>Microsoft Office PowerPoint</Application>
  <PresentationFormat>On-screen Show (4:3)</PresentationFormat>
  <Paragraphs>63</Paragraphs>
  <Slides>11</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vt:i4>
      </vt:variant>
    </vt:vector>
  </HeadingPairs>
  <TitlesOfParts>
    <vt:vector size="16" baseType="lpstr">
      <vt:lpstr>Arial</vt:lpstr>
      <vt:lpstr>Bernard MT Condensed</vt:lpstr>
      <vt:lpstr>Calibri</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FCPS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QUINN, RICHARD ROBERT</cp:lastModifiedBy>
  <cp:revision>23</cp:revision>
  <dcterms:created xsi:type="dcterms:W3CDTF">2013-08-27T16:37:00Z</dcterms:created>
  <dcterms:modified xsi:type="dcterms:W3CDTF">2018-03-05T15:56:46Z</dcterms:modified>
</cp:coreProperties>
</file>