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1" r:id="rId3"/>
    <p:sldId id="259" r:id="rId4"/>
    <p:sldId id="258" r:id="rId5"/>
    <p:sldId id="257" r:id="rId6"/>
    <p:sldId id="260" r:id="rId7"/>
    <p:sldId id="262" r:id="rId8"/>
    <p:sldId id="283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82" r:id="rId25"/>
    <p:sldId id="278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1" d="100"/>
          <a:sy n="61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A7DB1A-F718-40FC-8298-35A67B5F228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FCB7BDA9-553E-49A2-B63B-93E20FFBEC0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Grant</a:t>
          </a:r>
        </a:p>
      </dgm:t>
    </dgm:pt>
    <dgm:pt modelId="{5B654693-E181-44B6-8FC9-FFA36D0FCF1F}" type="parTrans" cxnId="{881BFFF6-ED42-4D91-854C-2B4379BC117F}">
      <dgm:prSet/>
      <dgm:spPr/>
      <dgm:t>
        <a:bodyPr/>
        <a:lstStyle/>
        <a:p>
          <a:endParaRPr lang="en-US"/>
        </a:p>
      </dgm:t>
    </dgm:pt>
    <dgm:pt modelId="{514D4358-6DF3-4E06-B769-014DFB38A005}" type="sibTrans" cxnId="{881BFFF6-ED42-4D91-854C-2B4379BC117F}">
      <dgm:prSet/>
      <dgm:spPr/>
      <dgm:t>
        <a:bodyPr/>
        <a:lstStyle/>
        <a:p>
          <a:endParaRPr lang="en-US"/>
        </a:p>
      </dgm:t>
    </dgm:pt>
    <dgm:pt modelId="{F767CD2A-926B-411F-8BB5-D26DDB48DBC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Lee</a:t>
          </a:r>
        </a:p>
      </dgm:t>
    </dgm:pt>
    <dgm:pt modelId="{1DF4BA13-98F7-433D-9404-9A8796213CEA}" type="parTrans" cxnId="{FCA13445-9E74-422B-BA0C-4213024DB890}">
      <dgm:prSet/>
      <dgm:spPr/>
      <dgm:t>
        <a:bodyPr/>
        <a:lstStyle/>
        <a:p>
          <a:endParaRPr lang="en-US"/>
        </a:p>
      </dgm:t>
    </dgm:pt>
    <dgm:pt modelId="{FAE5F209-82D4-4740-A40C-6E461A3330ED}" type="sibTrans" cxnId="{FCA13445-9E74-422B-BA0C-4213024DB890}">
      <dgm:prSet/>
      <dgm:spPr/>
      <dgm:t>
        <a:bodyPr/>
        <a:lstStyle/>
        <a:p>
          <a:endParaRPr lang="en-US"/>
        </a:p>
      </dgm:t>
    </dgm:pt>
    <dgm:pt modelId="{B47FC664-0294-44DB-A1B2-52809C8F0096}" type="pres">
      <dgm:prSet presAssocID="{39A7DB1A-F718-40FC-8298-35A67B5F2289}" presName="compositeShape" presStyleCnt="0">
        <dgm:presLayoutVars>
          <dgm:chMax val="7"/>
          <dgm:dir/>
          <dgm:resizeHandles val="exact"/>
        </dgm:presLayoutVars>
      </dgm:prSet>
      <dgm:spPr/>
    </dgm:pt>
    <dgm:pt modelId="{24B21788-70B4-46E3-9385-7E5A8EA2F15B}" type="pres">
      <dgm:prSet presAssocID="{FCB7BDA9-553E-49A2-B63B-93E20FFBEC0F}" presName="circ1" presStyleLbl="vennNode1" presStyleIdx="0" presStyleCnt="2"/>
      <dgm:spPr/>
      <dgm:t>
        <a:bodyPr/>
        <a:lstStyle/>
        <a:p>
          <a:endParaRPr lang="en-US"/>
        </a:p>
      </dgm:t>
    </dgm:pt>
    <dgm:pt modelId="{53F15D6F-858B-4570-B26F-AF2FE475D6B8}" type="pres">
      <dgm:prSet presAssocID="{FCB7BDA9-553E-49A2-B63B-93E20FFBEC0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955109-AF0D-4B19-A3BF-1C1DA44C127B}" type="pres">
      <dgm:prSet presAssocID="{F767CD2A-926B-411F-8BB5-D26DDB48DBC7}" presName="circ2" presStyleLbl="vennNode1" presStyleIdx="1" presStyleCnt="2" custLinFactNeighborX="976"/>
      <dgm:spPr/>
      <dgm:t>
        <a:bodyPr/>
        <a:lstStyle/>
        <a:p>
          <a:endParaRPr lang="en-US"/>
        </a:p>
      </dgm:t>
    </dgm:pt>
    <dgm:pt modelId="{801DA0D3-887E-452A-A4E2-22C60022DF5C}" type="pres">
      <dgm:prSet presAssocID="{F767CD2A-926B-411F-8BB5-D26DDB48DBC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22D81F-22C1-43B4-8B77-D6DD0A7136D3}" type="presOf" srcId="{F767CD2A-926B-411F-8BB5-D26DDB48DBC7}" destId="{801DA0D3-887E-452A-A4E2-22C60022DF5C}" srcOrd="1" destOrd="0" presId="urn:microsoft.com/office/officeart/2005/8/layout/venn1"/>
    <dgm:cxn modelId="{881BFFF6-ED42-4D91-854C-2B4379BC117F}" srcId="{39A7DB1A-F718-40FC-8298-35A67B5F2289}" destId="{FCB7BDA9-553E-49A2-B63B-93E20FFBEC0F}" srcOrd="0" destOrd="0" parTransId="{5B654693-E181-44B6-8FC9-FFA36D0FCF1F}" sibTransId="{514D4358-6DF3-4E06-B769-014DFB38A005}"/>
    <dgm:cxn modelId="{6D2EAC63-1DDD-46A5-ACDA-8F32837218B3}" type="presOf" srcId="{FCB7BDA9-553E-49A2-B63B-93E20FFBEC0F}" destId="{24B21788-70B4-46E3-9385-7E5A8EA2F15B}" srcOrd="0" destOrd="0" presId="urn:microsoft.com/office/officeart/2005/8/layout/venn1"/>
    <dgm:cxn modelId="{2BF4765B-41CA-423D-8849-35DF66925E94}" type="presOf" srcId="{FCB7BDA9-553E-49A2-B63B-93E20FFBEC0F}" destId="{53F15D6F-858B-4570-B26F-AF2FE475D6B8}" srcOrd="1" destOrd="0" presId="urn:microsoft.com/office/officeart/2005/8/layout/venn1"/>
    <dgm:cxn modelId="{FCA13445-9E74-422B-BA0C-4213024DB890}" srcId="{39A7DB1A-F718-40FC-8298-35A67B5F2289}" destId="{F767CD2A-926B-411F-8BB5-D26DDB48DBC7}" srcOrd="1" destOrd="0" parTransId="{1DF4BA13-98F7-433D-9404-9A8796213CEA}" sibTransId="{FAE5F209-82D4-4740-A40C-6E461A3330ED}"/>
    <dgm:cxn modelId="{2E1DB198-0960-4F79-BB92-FC2B758E7D8C}" type="presOf" srcId="{39A7DB1A-F718-40FC-8298-35A67B5F2289}" destId="{B47FC664-0294-44DB-A1B2-52809C8F0096}" srcOrd="0" destOrd="0" presId="urn:microsoft.com/office/officeart/2005/8/layout/venn1"/>
    <dgm:cxn modelId="{BD928A10-367F-42AB-BAE2-96BA9968805E}" type="presOf" srcId="{F767CD2A-926B-411F-8BB5-D26DDB48DBC7}" destId="{8C955109-AF0D-4B19-A3BF-1C1DA44C127B}" srcOrd="0" destOrd="0" presId="urn:microsoft.com/office/officeart/2005/8/layout/venn1"/>
    <dgm:cxn modelId="{D9E7DAE2-1729-4FAB-843D-9BBDC37BB1CA}" type="presParOf" srcId="{B47FC664-0294-44DB-A1B2-52809C8F0096}" destId="{24B21788-70B4-46E3-9385-7E5A8EA2F15B}" srcOrd="0" destOrd="0" presId="urn:microsoft.com/office/officeart/2005/8/layout/venn1"/>
    <dgm:cxn modelId="{B09AC17D-87C1-4E4B-85FD-AF0FA591DC6F}" type="presParOf" srcId="{B47FC664-0294-44DB-A1B2-52809C8F0096}" destId="{53F15D6F-858B-4570-B26F-AF2FE475D6B8}" srcOrd="1" destOrd="0" presId="urn:microsoft.com/office/officeart/2005/8/layout/venn1"/>
    <dgm:cxn modelId="{BE619B1E-1824-4509-9880-0EEB26752838}" type="presParOf" srcId="{B47FC664-0294-44DB-A1B2-52809C8F0096}" destId="{8C955109-AF0D-4B19-A3BF-1C1DA44C127B}" srcOrd="2" destOrd="0" presId="urn:microsoft.com/office/officeart/2005/8/layout/venn1"/>
    <dgm:cxn modelId="{9D23D58B-1888-4350-BEDA-9B05B5CC14E6}" type="presParOf" srcId="{B47FC664-0294-44DB-A1B2-52809C8F0096}" destId="{801DA0D3-887E-452A-A4E2-22C60022DF5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21788-70B4-46E3-9385-7E5A8EA2F15B}">
      <dsp:nvSpPr>
        <dsp:cNvPr id="0" name=""/>
        <dsp:cNvSpPr/>
      </dsp:nvSpPr>
      <dsp:spPr>
        <a:xfrm>
          <a:off x="196381" y="346559"/>
          <a:ext cx="4844081" cy="48440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5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Grant</a:t>
          </a:r>
        </a:p>
      </dsp:txBody>
      <dsp:txXfrm>
        <a:off x="872807" y="917780"/>
        <a:ext cx="2792984" cy="3701638"/>
      </dsp:txXfrm>
    </dsp:sp>
    <dsp:sp modelId="{8C955109-AF0D-4B19-A3BF-1C1DA44C127B}">
      <dsp:nvSpPr>
        <dsp:cNvPr id="0" name=""/>
        <dsp:cNvSpPr/>
      </dsp:nvSpPr>
      <dsp:spPr>
        <a:xfrm>
          <a:off x="3734889" y="346559"/>
          <a:ext cx="4844081" cy="48440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5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Lee</a:t>
          </a:r>
        </a:p>
      </dsp:txBody>
      <dsp:txXfrm>
        <a:off x="5109561" y="917780"/>
        <a:ext cx="2792984" cy="3701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2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8FC99A0-53F6-4DEC-9519-887018CF14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D19FE-FE4C-4304-94D7-2FB6BA3837B3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6420C-8AB9-473B-BB1B-55D76836B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75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0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3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3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0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890C4-D44B-49CE-B024-D9555D4B3CE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ABF2-590F-42EB-89C0-7B5FA4159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1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mbrose_Everett_Burnside.jp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2"/>
                </a:solidFill>
                <a:latin typeface="Baskerville Old Face" panose="02020602080505020303" pitchFamily="18" charset="0"/>
              </a:rPr>
              <a:t>The Civil War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9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images.fineartamerica.com/images-medium-large/battle-of-shiloh-t-c-linds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9487" t="9269" r="22650" b="43734"/>
          <a:stretch>
            <a:fillRect/>
          </a:stretch>
        </p:blipFill>
        <p:spPr bwMode="auto">
          <a:xfrm>
            <a:off x="1676400" y="152400"/>
            <a:ext cx="3200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786758" y="1451789"/>
            <a:ext cx="6180083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April 1862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Union Gen. Ulysses S. Grant  invades Shiloh Tennessee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Bloody battle shows that the North will do what it takes to preserve the Union</a:t>
            </a:r>
          </a:p>
        </p:txBody>
      </p:sp>
    </p:spTree>
    <p:extLst>
      <p:ext uri="{BB962C8B-B14F-4D97-AF65-F5344CB8AC3E}">
        <p14:creationId xmlns:p14="http://schemas.microsoft.com/office/powerpoint/2010/main" val="30148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a/a7/Battle_of_Antietam2c.jpg/1280px-Battle_of_Antietam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2319" r="5128" b="602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19185" r="7784"/>
          <a:stretch>
            <a:fillRect/>
          </a:stretch>
        </p:blipFill>
        <p:spPr bwMode="auto">
          <a:xfrm>
            <a:off x="5867400" y="0"/>
            <a:ext cx="45926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611" y="266596"/>
            <a:ext cx="6532179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General Robert E. Lee invades Maryland in September 1862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Bloodiest single day in American history – 23,000 casualties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Confederate army retreats back to the South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Union General George McClellan  relieved of command in favor of Grant</a:t>
            </a:r>
          </a:p>
        </p:txBody>
      </p:sp>
    </p:spTree>
    <p:extLst>
      <p:ext uri="{BB962C8B-B14F-4D97-AF65-F5344CB8AC3E}">
        <p14:creationId xmlns:p14="http://schemas.microsoft.com/office/powerpoint/2010/main" val="28415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9/9e/Bodies_on_the_battlefield_at_antiet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3838"/>
            <a:ext cx="9144000" cy="640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19185" r="7784"/>
          <a:stretch>
            <a:fillRect/>
          </a:stretch>
        </p:blipFill>
        <p:spPr bwMode="auto">
          <a:xfrm>
            <a:off x="5867400" y="0"/>
            <a:ext cx="45926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833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blog.encyclopediavirginia.org/files/2012/05/HD_LincolnMcClnAntietam_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54126"/>
            <a:ext cx="731520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0" t="19185" r="7784"/>
          <a:stretch>
            <a:fillRect/>
          </a:stretch>
        </p:blipFill>
        <p:spPr bwMode="auto">
          <a:xfrm>
            <a:off x="5867400" y="0"/>
            <a:ext cx="45926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6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6324600" y="457200"/>
            <a:ext cx="4038600" cy="1143000"/>
          </a:xfrm>
        </p:spPr>
        <p:txBody>
          <a:bodyPr/>
          <a:lstStyle/>
          <a:p>
            <a:r>
              <a:rPr lang="en-US" altLang="en-US">
                <a:latin typeface="Bernard MT Condensed" panose="02050806060905020404" pitchFamily="18" charset="0"/>
              </a:rPr>
              <a:t>Fredericksburg</a:t>
            </a:r>
            <a:endParaRPr lang="en-US" altLang="en-US"/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424355" y="1189037"/>
            <a:ext cx="6319345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highlight>
                  <a:srgbClr val="C0C0C0"/>
                </a:highlight>
              </a:rPr>
              <a:t>After Antietam, Lincoln replaced McClellan with Ambrose Burnside.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highlight>
                  <a:srgbClr val="C0C0C0"/>
                </a:highlight>
              </a:rPr>
              <a:t>McClellan was fired for being timid, so Burnside was very aggressive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highlight>
                  <a:srgbClr val="C0C0C0"/>
                </a:highlight>
              </a:rPr>
              <a:t>With a 2 to 1 advantage in soldiers, Burnside attacks across a river into Southern fortifications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highlight>
                  <a:srgbClr val="C0C0C0"/>
                </a:highlight>
              </a:rPr>
              <a:t>The result is a major disaster: 12,600 Union casualties, with only 5,000 Confederates lost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highlight>
                  <a:srgbClr val="C0C0C0"/>
                </a:highlight>
              </a:rPr>
              <a:t>Burnside doesn’t wait to be fired – he resigns in shame</a:t>
            </a:r>
          </a:p>
        </p:txBody>
      </p:sp>
      <p:pic>
        <p:nvPicPr>
          <p:cNvPr id="10244" name="Picture 6" descr="240px-Ambrose_Everett_Burnside">
            <a:hlinkClick r:id="rId3" tooltip="Ambrose Everett Burnside.jp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49400"/>
            <a:ext cx="2667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7086600" y="52578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dirty="0">
                <a:highlight>
                  <a:srgbClr val="C0C0C0"/>
                </a:highlight>
              </a:rPr>
              <a:t>Ambrose Burnside. More famous for his whiskers (“sideburns”) than his leadership</a:t>
            </a:r>
            <a:r>
              <a:rPr lang="en-US" alt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3592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5"/>
          <p:cNvSpPr txBox="1">
            <a:spLocks noChangeArrowheads="1"/>
          </p:cNvSpPr>
          <p:nvPr/>
        </p:nvSpPr>
        <p:spPr bwMode="auto">
          <a:xfrm>
            <a:off x="8305800" y="6477000"/>
            <a:ext cx="914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>
                <a:solidFill>
                  <a:schemeClr val="bg1"/>
                </a:solidFill>
                <a:latin typeface="Calibri" panose="020F0502020204030204" pitchFamily="34" charset="0"/>
              </a:rPr>
              <a:t>lukerosa@gmail.com</a:t>
            </a:r>
          </a:p>
        </p:txBody>
      </p:sp>
      <p:pic>
        <p:nvPicPr>
          <p:cNvPr id="11267" name="Picture 4" descr="http://dlewis.net/nik-archives/wp-content/uploads/2011/09/abraham_lincoln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6414"/>
            <a:ext cx="51054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 t="20839"/>
          <a:stretch>
            <a:fillRect/>
          </a:stretch>
        </p:blipFill>
        <p:spPr bwMode="auto">
          <a:xfrm>
            <a:off x="1524001" y="46038"/>
            <a:ext cx="852646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5572" y="998538"/>
            <a:ext cx="5336628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solidFill>
                  <a:srgbClr val="00184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Inspired by small victory, Lincoln frees all slaves in the rebelling states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solidFill>
                  <a:srgbClr val="00184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Has little immediate effect on slavery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solidFill>
                  <a:srgbClr val="00184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Gives the Union a moral purpose for victory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600" dirty="0">
                <a:solidFill>
                  <a:srgbClr val="00184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Makes foreign nations unlikely to aid the South</a:t>
            </a:r>
          </a:p>
        </p:txBody>
      </p:sp>
    </p:spTree>
    <p:extLst>
      <p:ext uri="{BB962C8B-B14F-4D97-AF65-F5344CB8AC3E}">
        <p14:creationId xmlns:p14="http://schemas.microsoft.com/office/powerpoint/2010/main" val="5622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upload.wikimedia.org/wikipedia/commons/thumb/6/69/Battle_of_Gettysburg%2C_by_Currier_and_Ives.png/640px-Battle_of_Gettysburg%2C_by_Currier_and_I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t="20579" r="28341"/>
          <a:stretch>
            <a:fillRect/>
          </a:stretch>
        </p:blipFill>
        <p:spPr bwMode="auto">
          <a:xfrm>
            <a:off x="1524000" y="76201"/>
            <a:ext cx="4648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977463" y="1119351"/>
            <a:ext cx="693682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Lee invades Pennsylvania in summer of 1863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Over 3 days in July Union forces defeat Confederate forces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Major turning point in the war </a:t>
            </a:r>
          </a:p>
        </p:txBody>
      </p:sp>
    </p:spTree>
    <p:extLst>
      <p:ext uri="{BB962C8B-B14F-4D97-AF65-F5344CB8AC3E}">
        <p14:creationId xmlns:p14="http://schemas.microsoft.com/office/powerpoint/2010/main" val="309818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thumb/e/e9/Battle_of_Cold_Harbor.png/1024px-Battle_of_Cold_Harb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20579" r="28341"/>
          <a:stretch>
            <a:fillRect/>
          </a:stretch>
        </p:blipFill>
        <p:spPr bwMode="auto">
          <a:xfrm>
            <a:off x="1524000" y="76201"/>
            <a:ext cx="4648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9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thumb/3/33/Battle_of_Gettysburg.jpg/799px-Battle_of_Gettysbu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20579" r="28341"/>
          <a:stretch>
            <a:fillRect/>
          </a:stretch>
        </p:blipFill>
        <p:spPr bwMode="auto">
          <a:xfrm>
            <a:off x="1524000" y="76201"/>
            <a:ext cx="4648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69737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1219201"/>
            <a:ext cx="4191000" cy="484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2"/>
              </a:buBlip>
              <a:defRPr/>
            </a:pPr>
            <a:r>
              <a:rPr lang="en-US" sz="31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Brief speech at dedication to the battlefield</a:t>
            </a: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  <a:defRPr/>
            </a:pPr>
            <a:r>
              <a:rPr lang="en-US" sz="31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Lincoln says this is a war to preserve the country</a:t>
            </a:r>
          </a:p>
          <a:p>
            <a:pPr marL="457200" indent="-457200">
              <a:spcAft>
                <a:spcPts val="1800"/>
              </a:spcAft>
              <a:buBlip>
                <a:blip r:embed="rId2"/>
              </a:buBlip>
              <a:defRPr/>
            </a:pPr>
            <a:r>
              <a:rPr lang="en-US" sz="31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America is not a collection of states but 1 nation of people</a:t>
            </a:r>
          </a:p>
        </p:txBody>
      </p:sp>
      <p:pic>
        <p:nvPicPr>
          <p:cNvPr id="15363" name="Picture 6" descr="http://www.sonofthesouth.net/slavery/abraham-lincoln/pictures/lincoln-gettysburg-add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85764"/>
            <a:ext cx="424815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" t="22285" r="21535"/>
          <a:stretch>
            <a:fillRect/>
          </a:stretch>
        </p:blipFill>
        <p:spPr bwMode="auto">
          <a:xfrm>
            <a:off x="1524000" y="152400"/>
            <a:ext cx="75263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6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War Map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67" y="1027906"/>
            <a:ext cx="8469086" cy="489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479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492470" y="359542"/>
            <a:ext cx="3008313" cy="4445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dirty="0">
                <a:latin typeface="Bernard MT Condensed" panose="02050806060905020404" pitchFamily="18" charset="0"/>
              </a:rPr>
              <a:t>Vicksburg</a:t>
            </a:r>
          </a:p>
        </p:txBody>
      </p:sp>
      <p:pic>
        <p:nvPicPr>
          <p:cNvPr id="5" name="Content Placeholder 4" descr="siege_vicksburg_s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4735" y="833913"/>
            <a:ext cx="4230414" cy="5602440"/>
          </a:xfrm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4989514" y="804042"/>
            <a:ext cx="693682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Part of the Union’s “</a:t>
            </a:r>
            <a:r>
              <a:rPr lang="en-US" altLang="en-US" sz="2400" b="1" u="sng" dirty="0"/>
              <a:t>Anaconda Plan</a:t>
            </a:r>
            <a:r>
              <a:rPr lang="en-US" altLang="en-US" sz="2400" dirty="0"/>
              <a:t>” strategy included control of the Mississippi River.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Vicksburg, MS, was the final Confederate stronghold along the Mississippi River.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Union General Ulysses S. Grant surrounded the city in May of 1863. For six weeks, the defenders held out, even though they were starving at the end.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Vicksburg fell on July 4, 1863, the day after the Union victory at Gettysburg. The South was now cut in two.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Grant was brought to the East to fight against Lee as a result of his success at Vicksburg.</a:t>
            </a:r>
          </a:p>
        </p:txBody>
      </p:sp>
    </p:spTree>
    <p:extLst>
      <p:ext uri="{BB962C8B-B14F-4D97-AF65-F5344CB8AC3E}">
        <p14:creationId xmlns:p14="http://schemas.microsoft.com/office/powerpoint/2010/main" val="2691747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Takes Command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25625"/>
            <a:ext cx="6019800" cy="4351338"/>
          </a:xfrm>
        </p:spPr>
        <p:txBody>
          <a:bodyPr>
            <a:noAutofit/>
          </a:bodyPr>
          <a:lstStyle/>
          <a:p>
            <a:r>
              <a:rPr lang="en-US" sz="4000" dirty="0"/>
              <a:t>Lincoln was so impressed with Ulysses S. Grant success at Vicksburg he placed him in Command of the Union army.</a:t>
            </a:r>
          </a:p>
          <a:p>
            <a:r>
              <a:rPr lang="en-US" sz="4000" dirty="0"/>
              <a:t>Grant made his goal “Total War” – destroying everything in the South.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1"/>
            <a:ext cx="4038600" cy="488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486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13557" y="-325142"/>
            <a:ext cx="3932237" cy="1600200"/>
          </a:xfrm>
        </p:spPr>
        <p:txBody>
          <a:bodyPr/>
          <a:lstStyle/>
          <a:p>
            <a:r>
              <a:rPr lang="en-US" altLang="en-US" sz="4000" dirty="0">
                <a:latin typeface="Bernard MT Condensed" panose="02050806060905020404" pitchFamily="18" charset="0"/>
              </a:rPr>
              <a:t>March to the Sea</a:t>
            </a:r>
          </a:p>
        </p:txBody>
      </p:sp>
      <p:pic>
        <p:nvPicPr>
          <p:cNvPr id="14339" name="Content Placeholder 5" descr="wtsherm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556" y="1275058"/>
            <a:ext cx="3225093" cy="4305935"/>
          </a:xfrm>
        </p:spPr>
      </p:pic>
      <p:sp>
        <p:nvSpPr>
          <p:cNvPr id="14340" name="Text Placeholder 3"/>
          <p:cNvSpPr>
            <a:spLocks noGrp="1"/>
          </p:cNvSpPr>
          <p:nvPr>
            <p:ph type="body" sz="half" idx="2"/>
          </p:nvPr>
        </p:nvSpPr>
        <p:spPr>
          <a:xfrm>
            <a:off x="4085410" y="0"/>
            <a:ext cx="7596838" cy="6400800"/>
          </a:xfrm>
        </p:spPr>
        <p:txBody>
          <a:bodyPr>
            <a:noAutofit/>
          </a:bodyPr>
          <a:lstStyle/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altLang="en-US" sz="3600" dirty="0"/>
              <a:t>Lincoln made Ulysses S. Grant the leader of the Union armies in March of 1864.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altLang="en-US" sz="3600" dirty="0"/>
              <a:t>Grant’s plan included a push through Georgia to the Atlantic coast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altLang="en-US" sz="3600" dirty="0"/>
              <a:t>Grant chose William T. Sherman to lead the attack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altLang="en-US" sz="3600" dirty="0"/>
              <a:t>Sherman pursued a plan of ‘total war’, destroying everything that helped the South as his army passed through.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altLang="en-US" sz="3600" dirty="0"/>
              <a:t>Sherman captured the important port city of Savannah in December, 1864.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961697" y="5722351"/>
            <a:ext cx="312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General William T. Sherman  led the Union Army through Georgia</a:t>
            </a:r>
          </a:p>
        </p:txBody>
      </p:sp>
    </p:spTree>
    <p:extLst>
      <p:ext uri="{BB962C8B-B14F-4D97-AF65-F5344CB8AC3E}">
        <p14:creationId xmlns:p14="http://schemas.microsoft.com/office/powerpoint/2010/main" val="185429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4" r="10834"/>
          <a:stretch>
            <a:fillRect/>
          </a:stretch>
        </p:blipFill>
        <p:spPr bwMode="auto">
          <a:xfrm>
            <a:off x="1524000" y="1"/>
            <a:ext cx="8610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152" y="1066801"/>
            <a:ext cx="497664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3"/>
              </a:buBlip>
              <a:defRPr/>
            </a:pPr>
            <a:r>
              <a:rPr lang="en-US" sz="40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April 1865</a:t>
            </a:r>
          </a:p>
          <a:p>
            <a:pPr marL="457200" indent="-457200">
              <a:spcAft>
                <a:spcPts val="1800"/>
              </a:spcAft>
              <a:buBlip>
                <a:blip r:embed="rId3"/>
              </a:buBlip>
              <a:defRPr/>
            </a:pPr>
            <a:r>
              <a:rPr lang="en-US" sz="40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Gen. Lee surrenders his Army of Northern Virginia</a:t>
            </a:r>
          </a:p>
          <a:p>
            <a:pPr marL="457200" indent="-457200">
              <a:spcAft>
                <a:spcPts val="1800"/>
              </a:spcAft>
              <a:buBlip>
                <a:blip r:embed="rId3"/>
              </a:buBlip>
              <a:defRPr/>
            </a:pPr>
            <a:r>
              <a:rPr lang="en-US" sz="40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Gen. Grant accepts his surrender on April 9</a:t>
            </a:r>
            <a:r>
              <a:rPr lang="en-US" sz="4000" baseline="300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th</a:t>
            </a:r>
            <a:endParaRPr lang="en-US" sz="4000" dirty="0">
              <a:solidFill>
                <a:srgbClr val="00164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pic>
        <p:nvPicPr>
          <p:cNvPr id="16388" name="Picture 4" descr="http://graphics8.nytimes.com/images/2008/10/17/arts/17hist_slide04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r="26315"/>
          <a:stretch>
            <a:fillRect/>
          </a:stretch>
        </p:blipFill>
        <p:spPr bwMode="auto">
          <a:xfrm>
            <a:off x="5562600" y="990600"/>
            <a:ext cx="49530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435" y="-18666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War Comes to an End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89185" y="1261241"/>
            <a:ext cx="7036243" cy="4915722"/>
          </a:xfrm>
        </p:spPr>
        <p:txBody>
          <a:bodyPr>
            <a:noAutofit/>
          </a:bodyPr>
          <a:lstStyle/>
          <a:p>
            <a:r>
              <a:rPr lang="en-US" sz="3600" dirty="0"/>
              <a:t>Lincoln’s Second Inaugural Address</a:t>
            </a:r>
          </a:p>
          <a:p>
            <a:pPr lvl="1"/>
            <a:r>
              <a:rPr lang="en-US" sz="3200" dirty="0"/>
              <a:t>The focus in Lincoln’s 2</a:t>
            </a:r>
            <a:r>
              <a:rPr lang="en-US" sz="3200" baseline="30000" dirty="0"/>
              <a:t>nd</a:t>
            </a:r>
            <a:r>
              <a:rPr lang="en-US" sz="3200" dirty="0"/>
              <a:t> Address (1865) was not on preserving the Union as before, but on the sin of slavery.</a:t>
            </a:r>
          </a:p>
          <a:p>
            <a:r>
              <a:rPr lang="en-US" sz="3600" dirty="0"/>
              <a:t>In April 1865, Richmond, the capital of the Confederacy, fell to the Union.</a:t>
            </a:r>
          </a:p>
          <a:p>
            <a:r>
              <a:rPr lang="en-US" sz="3600" dirty="0"/>
              <a:t>A few days later Lee met Grant at Appomattox Court House to surrender.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29" y="1434662"/>
            <a:ext cx="4777385" cy="3956966"/>
          </a:xfrm>
        </p:spPr>
      </p:pic>
    </p:spTree>
    <p:extLst>
      <p:ext uri="{BB962C8B-B14F-4D97-AF65-F5344CB8AC3E}">
        <p14:creationId xmlns:p14="http://schemas.microsoft.com/office/powerpoint/2010/main" val="1113410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nps.gov/resources/customcf/story/Reconstruction_te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305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3856" t="20579" r="4807"/>
          <a:stretch>
            <a:fillRect/>
          </a:stretch>
        </p:blipFill>
        <p:spPr bwMode="auto">
          <a:xfrm>
            <a:off x="1905000" y="1"/>
            <a:ext cx="86868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1848684"/>
            <a:ext cx="732571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America is reunited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The era of Reconstruction begins in the South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Assassination of 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39846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Lincoln’s Assassination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6019800" cy="4876800"/>
          </a:xfrm>
        </p:spPr>
        <p:txBody>
          <a:bodyPr>
            <a:noAutofit/>
          </a:bodyPr>
          <a:lstStyle/>
          <a:p>
            <a:r>
              <a:rPr lang="en-US" sz="3200" dirty="0"/>
              <a:t>President Lincoln was assassinated at ford’s theater in Washington, D.C. just weeks after the surrender.</a:t>
            </a:r>
          </a:p>
          <a:p>
            <a:r>
              <a:rPr lang="en-US" sz="3200" dirty="0"/>
              <a:t>He was shot in the back of the head by actor John Wilkes Booth.</a:t>
            </a:r>
          </a:p>
          <a:p>
            <a:r>
              <a:rPr lang="en-US" sz="3200" dirty="0"/>
              <a:t>Lincoln’s plan was to forgive the South and work together as Americans to rebuild our country, “with malice towards none.”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22" y="497737"/>
            <a:ext cx="2667000" cy="40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7201"/>
            <a:ext cx="2513302" cy="2402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31" y="3690921"/>
            <a:ext cx="4445176" cy="311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34" y="1514334"/>
            <a:ext cx="26828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57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b="1" dirty="0"/>
              <a:t>Advantages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1600201"/>
            <a:ext cx="4191000" cy="452596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b="1" u="sng" dirty="0"/>
              <a:t>NORTH</a:t>
            </a:r>
          </a:p>
          <a:p>
            <a:r>
              <a:rPr lang="en-US" dirty="0"/>
              <a:t>More railroad</a:t>
            </a:r>
          </a:p>
          <a:p>
            <a:r>
              <a:rPr lang="en-US" dirty="0"/>
              <a:t>More factories</a:t>
            </a:r>
          </a:p>
          <a:p>
            <a:r>
              <a:rPr lang="en-US" dirty="0"/>
              <a:t>More money</a:t>
            </a:r>
          </a:p>
          <a:p>
            <a:r>
              <a:rPr lang="en-US" dirty="0"/>
              <a:t>More people</a:t>
            </a:r>
          </a:p>
          <a:p>
            <a:r>
              <a:rPr lang="en-US" dirty="0"/>
              <a:t>Existing army &amp; navy</a:t>
            </a:r>
          </a:p>
          <a:p>
            <a:r>
              <a:rPr lang="en-US" dirty="0"/>
              <a:t>Functional government</a:t>
            </a:r>
          </a:p>
          <a:p>
            <a:endParaRPr lang="en-US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600201"/>
            <a:ext cx="4267200" cy="452596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en-US" b="1" u="sng" dirty="0"/>
              <a:t>SOUTH</a:t>
            </a:r>
          </a:p>
          <a:p>
            <a:r>
              <a:rPr lang="en-US" dirty="0"/>
              <a:t>More military schools</a:t>
            </a:r>
          </a:p>
          <a:p>
            <a:r>
              <a:rPr lang="en-US" dirty="0"/>
              <a:t>Better officers</a:t>
            </a:r>
          </a:p>
          <a:p>
            <a:r>
              <a:rPr lang="en-US" dirty="0"/>
              <a:t>More athletic or outdoors-y</a:t>
            </a:r>
          </a:p>
          <a:p>
            <a:r>
              <a:rPr lang="en-US" dirty="0"/>
              <a:t>Simple strategy</a:t>
            </a:r>
          </a:p>
          <a:p>
            <a:r>
              <a:rPr lang="en-US" dirty="0"/>
              <a:t>Fighting to preserve homes/way of life</a:t>
            </a:r>
          </a:p>
        </p:txBody>
      </p:sp>
    </p:spTree>
    <p:extLst>
      <p:ext uri="{BB962C8B-B14F-4D97-AF65-F5344CB8AC3E}">
        <p14:creationId xmlns:p14="http://schemas.microsoft.com/office/powerpoint/2010/main" val="1644777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40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Strategy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954924" y="354725"/>
            <a:ext cx="4343400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3600" b="1" dirty="0">
                <a:solidFill>
                  <a:schemeClr val="bg2"/>
                </a:solidFill>
                <a:highlight>
                  <a:srgbClr val="000000"/>
                </a:highlight>
              </a:rPr>
              <a:t>UNION</a:t>
            </a:r>
          </a:p>
          <a:p>
            <a:pPr algn="ctr">
              <a:buFontTx/>
              <a:buNone/>
            </a:pPr>
            <a:r>
              <a:rPr lang="en-US" sz="3600" dirty="0">
                <a:solidFill>
                  <a:schemeClr val="bg2"/>
                </a:solidFill>
                <a:highlight>
                  <a:srgbClr val="000000"/>
                </a:highlight>
              </a:rPr>
              <a:t>“Anaconda Plan”</a:t>
            </a:r>
          </a:p>
          <a:p>
            <a:r>
              <a:rPr lang="en-US" sz="3600" dirty="0">
                <a:solidFill>
                  <a:schemeClr val="bg2"/>
                </a:solidFill>
                <a:highlight>
                  <a:srgbClr val="000000"/>
                </a:highlight>
              </a:rPr>
              <a:t>Blockade the South with the Navy</a:t>
            </a:r>
          </a:p>
          <a:p>
            <a:r>
              <a:rPr lang="en-US" sz="3600" dirty="0">
                <a:solidFill>
                  <a:schemeClr val="bg2"/>
                </a:solidFill>
                <a:highlight>
                  <a:srgbClr val="000000"/>
                </a:highlight>
              </a:rPr>
              <a:t>Take control of Mississippi River, cutting the South in half</a:t>
            </a:r>
          </a:p>
          <a:p>
            <a:r>
              <a:rPr lang="en-US" sz="3600" dirty="0">
                <a:solidFill>
                  <a:schemeClr val="bg2"/>
                </a:solidFill>
                <a:highlight>
                  <a:srgbClr val="000000"/>
                </a:highlight>
              </a:rPr>
              <a:t>Squeeze them into submission (deny the South needed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bg2"/>
                </a:solidFill>
                <a:highlight>
                  <a:srgbClr val="000000"/>
                </a:highlight>
              </a:rPr>
              <a:t>supplies)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298324" y="780394"/>
            <a:ext cx="4267200" cy="4525963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3200" b="1" dirty="0">
                <a:solidFill>
                  <a:schemeClr val="bg2"/>
                </a:solidFill>
                <a:highlight>
                  <a:srgbClr val="000000"/>
                </a:highlight>
              </a:rPr>
              <a:t>CONFEDERACY</a:t>
            </a:r>
          </a:p>
          <a:p>
            <a:r>
              <a:rPr lang="en-US" sz="3200" dirty="0">
                <a:solidFill>
                  <a:schemeClr val="bg2"/>
                </a:solidFill>
                <a:highlight>
                  <a:srgbClr val="000000"/>
                </a:highlight>
              </a:rPr>
              <a:t>Defense: Just don’t lose.</a:t>
            </a:r>
          </a:p>
          <a:p>
            <a:r>
              <a:rPr lang="en-US" sz="3200" dirty="0">
                <a:solidFill>
                  <a:schemeClr val="bg2"/>
                </a:solidFill>
                <a:highlight>
                  <a:srgbClr val="000000"/>
                </a:highlight>
              </a:rPr>
              <a:t>Attrition: Wait for the North to get tired of the war.</a:t>
            </a:r>
          </a:p>
          <a:p>
            <a:r>
              <a:rPr lang="en-US" sz="3200" dirty="0">
                <a:solidFill>
                  <a:schemeClr val="bg2"/>
                </a:solidFill>
                <a:highlight>
                  <a:srgbClr val="000000"/>
                </a:highlight>
              </a:rPr>
              <a:t>King Cotton: Get help from Britain in exchange for cotton</a:t>
            </a:r>
          </a:p>
          <a:p>
            <a:r>
              <a:rPr lang="en-US" sz="3200" dirty="0">
                <a:solidFill>
                  <a:schemeClr val="bg2"/>
                </a:solidFill>
                <a:highlight>
                  <a:srgbClr val="000000"/>
                </a:highlight>
              </a:rPr>
              <a:t>Strategy changes during the war to go on offensive</a:t>
            </a:r>
          </a:p>
        </p:txBody>
      </p:sp>
    </p:spTree>
    <p:extLst>
      <p:ext uri="{BB962C8B-B14F-4D97-AF65-F5344CB8AC3E}">
        <p14:creationId xmlns:p14="http://schemas.microsoft.com/office/powerpoint/2010/main" val="4263752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vs. Lee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20404649"/>
              </p:ext>
            </p:extLst>
          </p:nvPr>
        </p:nvGraphicFramePr>
        <p:xfrm>
          <a:off x="1730376" y="1320800"/>
          <a:ext cx="8728075" cy="553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5154011" y="2983657"/>
            <a:ext cx="2514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 dirty="0"/>
              <a:t>West Point graduate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 dirty="0"/>
              <a:t>Fought in Mexican War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 dirty="0"/>
              <a:t>Owned slaves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78823" y="1827241"/>
            <a:ext cx="2743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/>
              <a:t>Born in Ohio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/>
              <a:t>Retired from US Army after Mexican War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/>
              <a:t>Volunteered for Civil War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/>
              <a:t>Union General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/>
              <a:t>Elected President of the United States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8985689" y="1642576"/>
            <a:ext cx="294552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1775" indent="-231775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/>
              <a:t>Born in Virginia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/>
              <a:t>Professional Army officer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/>
              <a:t>Captured John Brown at Harpers Ferry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/>
              <a:t>Resigned from US Army to join Confederate Army</a:t>
            </a:r>
          </a:p>
          <a:p>
            <a:pPr marL="231775" indent="-231775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400" dirty="0"/>
              <a:t>Confederate General</a:t>
            </a:r>
          </a:p>
        </p:txBody>
      </p:sp>
    </p:spTree>
    <p:extLst>
      <p:ext uri="{BB962C8B-B14F-4D97-AF65-F5344CB8AC3E}">
        <p14:creationId xmlns:p14="http://schemas.microsoft.com/office/powerpoint/2010/main" val="158558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New Technology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Ironclads</a:t>
            </a:r>
          </a:p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Gatling Gun</a:t>
            </a:r>
          </a:p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Submarines</a:t>
            </a:r>
          </a:p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Railroads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-41874"/>
            <a:ext cx="5181600" cy="4084828"/>
          </a:xfrm>
        </p:spPr>
      </p:pic>
      <p:pic>
        <p:nvPicPr>
          <p:cNvPr id="6" name="Picture 5" descr="hunley1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204" y="4001294"/>
            <a:ext cx="4229101" cy="2514600"/>
          </a:xfrm>
          <a:prstGeom prst="rect">
            <a:avLst/>
          </a:prstGeom>
        </p:spPr>
      </p:pic>
      <p:pic>
        <p:nvPicPr>
          <p:cNvPr id="7" name="Picture 6" descr="ironclads_battle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9172" y="1690688"/>
            <a:ext cx="3976258" cy="2847861"/>
          </a:xfrm>
          <a:prstGeom prst="rect">
            <a:avLst/>
          </a:prstGeom>
        </p:spPr>
      </p:pic>
      <p:pic>
        <p:nvPicPr>
          <p:cNvPr id="8" name="Picture 7" descr="gatling%20gun%2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55430" y="3965371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41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 rot="5400000">
            <a:off x="9921875" y="6003925"/>
            <a:ext cx="914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>
                <a:solidFill>
                  <a:schemeClr val="bg1"/>
                </a:solidFill>
                <a:latin typeface="Calibri" panose="020F0502020204030204" pitchFamily="34" charset="0"/>
              </a:rPr>
              <a:t>lukerosa@gmail.com</a:t>
            </a:r>
          </a:p>
        </p:txBody>
      </p:sp>
      <p:pic>
        <p:nvPicPr>
          <p:cNvPr id="5123" name="Picture 2" descr="http://upload.wikimedia.org/wikipedia/commons/thumb/c/c7/Bombardment_of_Fort_Sumter_engraving_by_unknown_artist_1863.jpg/1024px-Bombardment_of_Fort_Sumter_engraving_by_unknown_artist_18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22290"/>
          <a:stretch>
            <a:fillRect/>
          </a:stretch>
        </p:blipFill>
        <p:spPr bwMode="auto">
          <a:xfrm>
            <a:off x="4927600" y="1295400"/>
            <a:ext cx="5588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15434" r="18942"/>
          <a:stretch>
            <a:fillRect/>
          </a:stretch>
        </p:blipFill>
        <p:spPr bwMode="auto">
          <a:xfrm>
            <a:off x="1676400" y="0"/>
            <a:ext cx="4800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295400"/>
            <a:ext cx="3352800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25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Union fort in South Carolina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25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President Lincoln sends resources for soldiers trapped in Confederate territory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25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On April 12, 1861 the Confederates bombarded the fort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2500" dirty="0">
                <a:solidFill>
                  <a:srgbClr val="00164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The Civil War begins</a:t>
            </a:r>
          </a:p>
        </p:txBody>
      </p:sp>
    </p:spTree>
    <p:extLst>
      <p:ext uri="{BB962C8B-B14F-4D97-AF65-F5344CB8AC3E}">
        <p14:creationId xmlns:p14="http://schemas.microsoft.com/office/powerpoint/2010/main" val="284893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Lincoln Suspends Habeas Corpus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Habeas Corpus is a </a:t>
            </a:r>
            <a:r>
              <a:rPr lang="en-US" dirty="0" smtClean="0">
                <a:solidFill>
                  <a:schemeClr val="bg2"/>
                </a:solidFill>
                <a:highlight>
                  <a:srgbClr val="000000"/>
                </a:highlight>
              </a:rPr>
              <a:t>law requiring </a:t>
            </a:r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a person under arrest to be brought before a judge or into court</a:t>
            </a:r>
          </a:p>
          <a:p>
            <a:endParaRPr lang="en-US" dirty="0">
              <a:solidFill>
                <a:schemeClr val="bg2"/>
              </a:solidFill>
              <a:highlight>
                <a:srgbClr val="000000"/>
              </a:highlight>
            </a:endParaRPr>
          </a:p>
          <a:p>
            <a:r>
              <a:rPr lang="en-US" dirty="0">
                <a:solidFill>
                  <a:schemeClr val="bg2"/>
                </a:solidFill>
                <a:highlight>
                  <a:srgbClr val="000000"/>
                </a:highlight>
              </a:rPr>
              <a:t>Is this an abuse of presidential power? Do you think because of the war, Lincoln should have the right to do this?</a:t>
            </a:r>
          </a:p>
        </p:txBody>
      </p:sp>
    </p:spTree>
    <p:extLst>
      <p:ext uri="{BB962C8B-B14F-4D97-AF65-F5344CB8AC3E}">
        <p14:creationId xmlns:p14="http://schemas.microsoft.com/office/powerpoint/2010/main" val="3363976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upload.wikimedia.org/wikipedia/commons/thumb/1/17/MNBPRickettsBatteryPainting.jpg/1024px-MNBPRickettsBatteryPain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21744" r="10468"/>
          <a:stretch>
            <a:fillRect/>
          </a:stretch>
        </p:blipFill>
        <p:spPr bwMode="auto">
          <a:xfrm>
            <a:off x="1524001" y="0"/>
            <a:ext cx="3959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0049" y="1075418"/>
            <a:ext cx="5331372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First major land battle of the war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Takes place outside Manassas, VA between DC and Richmond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Shocking defeat for the Union</a:t>
            </a:r>
          </a:p>
          <a:p>
            <a:pPr marL="457200" indent="-457200">
              <a:spcAft>
                <a:spcPts val="1800"/>
              </a:spcAft>
              <a:buBlip>
                <a:blip r:embed="rId4"/>
              </a:buBlip>
              <a:defRPr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A larger 2</a:t>
            </a:r>
            <a:r>
              <a:rPr lang="en-US" sz="3200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nd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 Battle of Bull Run will be fought 1 year later </a:t>
            </a:r>
          </a:p>
        </p:txBody>
      </p:sp>
    </p:spTree>
    <p:extLst>
      <p:ext uri="{BB962C8B-B14F-4D97-AF65-F5344CB8AC3E}">
        <p14:creationId xmlns:p14="http://schemas.microsoft.com/office/powerpoint/2010/main" val="173403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920</Words>
  <Application>Microsoft Office PowerPoint</Application>
  <PresentationFormat>Widescreen</PresentationFormat>
  <Paragraphs>117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Baskerville Old Face</vt:lpstr>
      <vt:lpstr>Bernard MT Condensed</vt:lpstr>
      <vt:lpstr>Calibri</vt:lpstr>
      <vt:lpstr>Calibri Light</vt:lpstr>
      <vt:lpstr>Impact</vt:lpstr>
      <vt:lpstr>Wingdings</vt:lpstr>
      <vt:lpstr>Office Theme</vt:lpstr>
      <vt:lpstr>The Civil War</vt:lpstr>
      <vt:lpstr>Civil War Map</vt:lpstr>
      <vt:lpstr>Advantages</vt:lpstr>
      <vt:lpstr>Strategy</vt:lpstr>
      <vt:lpstr>Grant vs. Lee</vt:lpstr>
      <vt:lpstr>New Technology </vt:lpstr>
      <vt:lpstr>PowerPoint Presentation</vt:lpstr>
      <vt:lpstr>Lincoln Suspends Habeas Corpus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Fredericksburg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Vicksburg</vt:lpstr>
      <vt:lpstr>Grant Takes Command</vt:lpstr>
      <vt:lpstr>March to the Sea</vt:lpstr>
      <vt:lpstr>PowerPoint Presentation</vt:lpstr>
      <vt:lpstr>The War Comes to an End</vt:lpstr>
      <vt:lpstr>PowerPoint Presentation</vt:lpstr>
      <vt:lpstr>Lincoln’s Assassination</vt:lpstr>
    </vt:vector>
  </TitlesOfParts>
  <Company>Colorado Springs School District 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Grant vs. Lee</dc:title>
  <dc:creator>QUINN, RICHARD ROBERT</dc:creator>
  <cp:lastModifiedBy>MURPHY, VICTORIA JOY</cp:lastModifiedBy>
  <cp:revision>7</cp:revision>
  <dcterms:created xsi:type="dcterms:W3CDTF">2017-04-26T22:01:22Z</dcterms:created>
  <dcterms:modified xsi:type="dcterms:W3CDTF">2018-05-17T15:10:04Z</dcterms:modified>
</cp:coreProperties>
</file>