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1" r:id="rId2"/>
    <p:sldId id="312" r:id="rId3"/>
    <p:sldId id="313" r:id="rId4"/>
    <p:sldId id="285" r:id="rId5"/>
    <p:sldId id="256" r:id="rId6"/>
    <p:sldId id="289" r:id="rId7"/>
    <p:sldId id="290" r:id="rId8"/>
    <p:sldId id="291" r:id="rId9"/>
    <p:sldId id="288" r:id="rId10"/>
    <p:sldId id="294" r:id="rId11"/>
    <p:sldId id="293" r:id="rId12"/>
    <p:sldId id="259" r:id="rId13"/>
    <p:sldId id="295" r:id="rId14"/>
    <p:sldId id="296" r:id="rId15"/>
    <p:sldId id="271" r:id="rId16"/>
    <p:sldId id="297" r:id="rId17"/>
    <p:sldId id="282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6600"/>
    <a:srgbClr val="3399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7" autoAdjust="0"/>
    <p:restoredTop sz="90929"/>
  </p:normalViewPr>
  <p:slideViewPr>
    <p:cSldViewPr>
      <p:cViewPr varScale="1">
        <p:scale>
          <a:sx n="66" d="100"/>
          <a:sy n="66" d="100"/>
        </p:scale>
        <p:origin x="7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98215-EACB-4BA3-9332-FADF9749A39F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D986C-5DE9-4ADC-A6D0-D90B17B8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24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A1EF1-DBA9-478E-8BD9-82D4A296A8B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2D2C-D3E9-4F1B-96B4-81AA05CB2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7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Empresario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Spanish word for someone granted the right to settle on land in exchange for recruiting and taking responsibility for new settlers.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52D2C-D3E9-4F1B-96B4-81AA05CB2F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7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3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Painting shows the "Surrender of Santa Anna" by William Henry Huddle shows the Mexican president and general surrendering to a wounded Sam Houston, battle of San Jacinto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52D2C-D3E9-4F1B-96B4-81AA05CB2F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8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Painting</a:t>
            </a:r>
            <a:r>
              <a:rPr lang="en-US" baseline="0" dirty="0" smtClean="0"/>
              <a:t> is “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 News from Mexico”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(1848) by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Woodville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52D2C-D3E9-4F1B-96B4-81AA05CB2F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6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shows Portsmouth Square</a:t>
            </a:r>
            <a:r>
              <a:rPr lang="en-US" baseline="0" dirty="0" smtClean="0"/>
              <a:t> in</a:t>
            </a:r>
            <a:r>
              <a:rPr lang="en-US" dirty="0" smtClean="0"/>
              <a:t> San Francisco during the Gold Rush, 1851.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shows an 1847 map of Mexico including Upper California and Oregon.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use this slide for a short discussion on which route students would choose.</a:t>
            </a:r>
            <a:r>
              <a:rPr lang="en-US" baseline="0" dirty="0" smtClean="0"/>
              <a:t> </a:t>
            </a:r>
            <a:r>
              <a:rPr lang="en-US" dirty="0" smtClean="0"/>
              <a:t>The costs and lengths of time and costs vary greatly based on weather,</a:t>
            </a:r>
            <a:r>
              <a:rPr lang="en-US" baseline="0" dirty="0" smtClean="0"/>
              <a:t> the experience of those leading the trips, supplies, etc.  I also have students think about the dangers of each (shipwrecks and storms around Cape Horn, disease and danger through Panama, Indian attacks on the trail,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75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view of the specific trails westward in the</a:t>
            </a:r>
            <a:r>
              <a:rPr lang="en-US" baseline="0" dirty="0" smtClean="0"/>
              <a:t> 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4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shows both white and Chinese gold miners posing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Gold Rush at the Auburn Ravine in 1852.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ED78-A672-4DEB-BAC5-C85114937F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385F2-350F-4272-84DB-9EDC9B7A7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27F63-2286-42A4-803A-EADB28182D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28C1D-7E89-4E24-8A61-89588B8736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AAE04-A41C-40E3-95D6-710052D16E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DE89-44B1-48B7-85EA-A998C3F58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9B309-FB54-46D2-9470-CC8452A1A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4A65C-37FC-4C37-B8D8-60D200897E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5AB35-16AC-4EBB-8F66-357EA2C37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62D86-B884-424F-B59C-11F73FDD83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78002-B839-41FA-B5BA-953EBB0769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D6498-6375-4A99-BEC2-035619D0DE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433509-CF9C-491A-BF45-F4B5D9143EB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eacherspayteachers.com/Store/Students-Of-History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Students-Of-History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www.toltriverpressonline.com/wp-content/uploads/2012/04/Manifest-Destiny-pain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52400"/>
            <a:ext cx="9145588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progres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35147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61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425" y="0"/>
            <a:ext cx="9158849" cy="6877050"/>
            <a:chOff x="-7425" y="0"/>
            <a:chExt cx="9158849" cy="6877050"/>
          </a:xfrm>
        </p:grpSpPr>
        <p:pic>
          <p:nvPicPr>
            <p:cNvPr id="6146" name="Picture 2" descr="https://upload.wikimedia.org/wikipedia/commons/d/dd/1854_Alam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066800"/>
              <a:ext cx="9151425" cy="581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upload.wikimedia.org/wikipedia/commons/d/dd/1854_Alam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639"/>
            <a:stretch/>
          </p:blipFill>
          <p:spPr bwMode="auto">
            <a:xfrm flipV="1">
              <a:off x="-7425" y="0"/>
              <a:ext cx="9151425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49" y="304800"/>
            <a:ext cx="9144793" cy="963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72851"/>
            <a:ext cx="67056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Texans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retreat to an old mission (Church) in March 1836</a:t>
            </a:r>
          </a:p>
          <a:p>
            <a:pPr marL="342900" indent="-342900" eaLnBrk="0" hangingPunct="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For 12 days, 150 people held off an army of 6000</a:t>
            </a:r>
          </a:p>
          <a:p>
            <a:pPr marL="342900" indent="-342900" eaLnBrk="0" hangingPunct="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183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Texans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were killed by Santa Anna’s army – killed all men there</a:t>
            </a:r>
          </a:p>
          <a:p>
            <a:pPr marL="514350" indent="-514350" eaLnBrk="0" hangingPunct="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“Remember the Alamo!” becomes the famous  battle cry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group of men are gathered under a large tree.  One man lays on the ground under the trees, with his bare foot exposed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263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793" cy="963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572851"/>
            <a:ext cx="54864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nard MT Condensed" panose="02050806060905020404" pitchFamily="18" charset="0"/>
              </a:rPr>
              <a:t>Sam Houston leads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nard MT Condensed" panose="02050806060905020404" pitchFamily="18" charset="0"/>
              </a:rPr>
              <a:t>Texian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nard MT Condensed" panose="02050806060905020404" pitchFamily="18" charset="0"/>
              </a:rPr>
              <a:t> army to decisive victory in April 1836</a:t>
            </a:r>
          </a:p>
          <a:p>
            <a:pPr marL="342900" indent="-34290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rnard MT Condensed" panose="02050806060905020404" pitchFamily="18" charset="0"/>
              </a:rPr>
              <a:t>Santa Anna is captured and signs treaty agreeing to leave Texas 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514725" y="272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266" name="Picture 2" descr="http://www.texasprideradio.com/texas_flag-animat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086762"/>
            <a:ext cx="4038600" cy="304498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4419600"/>
            <a:ext cx="441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sz="4000" dirty="0" smtClean="0">
                <a:latin typeface="Bernard MT Condensed" panose="02050806060905020404" pitchFamily="18" charset="0"/>
              </a:rPr>
              <a:t>Texas is technically a sovereign nation from 1836-1846</a:t>
            </a:r>
          </a:p>
        </p:txBody>
      </p:sp>
      <p:pic>
        <p:nvPicPr>
          <p:cNvPr id="11268" name="Picture 4" descr="http://4.bp.blogspot.com/_x3YBofVUADM/TDt-JPhycDI/AAAAAAAABoI/mROQeM3Mdhw/s1600/tex+republ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745" y="1143000"/>
            <a:ext cx="3934655" cy="557549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0"/>
            <a:ext cx="9144793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en/thumb/4/45/War_News_from_Mexico.jpg/814px-War_News_from_Mex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07" y="664095"/>
            <a:ext cx="551349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0"/>
            <a:ext cx="9144793" cy="96325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63141"/>
            <a:ext cx="3592407" cy="57160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Most in Texas want to be annexed into the US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After much debate in the US, Texas was annexed in 1845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Mexico still considered it part of its territory so war was certain</a:t>
            </a:r>
          </a:p>
        </p:txBody>
      </p:sp>
    </p:spTree>
    <p:extLst>
      <p:ext uri="{BB962C8B-B14F-4D97-AF65-F5344CB8AC3E}">
        <p14:creationId xmlns:p14="http://schemas.microsoft.com/office/powerpoint/2010/main" val="1609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istorystuff.net/wp-content/uploads/2010/08/chapultepec-marines-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" y="685799"/>
            <a:ext cx="9144793" cy="596697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0"/>
            <a:ext cx="9144793" cy="96325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063141"/>
            <a:ext cx="4572000" cy="57160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US forces capture New Mexico, California, and Northwest Mexico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war lasts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only 20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months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Victory helps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United States reach goal of Manifest Destiny</a:t>
            </a:r>
          </a:p>
        </p:txBody>
      </p:sp>
    </p:spTree>
    <p:extLst>
      <p:ext uri="{BB962C8B-B14F-4D97-AF65-F5344CB8AC3E}">
        <p14:creationId xmlns:p14="http://schemas.microsoft.com/office/powerpoint/2010/main" val="2254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jimwegryn.com/Names/GadsdenPurch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09650"/>
            <a:ext cx="6838950" cy="5848350"/>
          </a:xfrm>
          <a:prstGeom prst="rect">
            <a:avLst/>
          </a:prstGeom>
          <a:noFill/>
        </p:spPr>
      </p:pic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854274"/>
            <a:ext cx="7620000" cy="4419600"/>
          </a:xfrm>
          <a:prstGeom prst="flowChartAlternateProcess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buFontTx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Mexico agreed to accept the Rio Grande River as the north border of Texas</a:t>
            </a:r>
          </a:p>
          <a:p>
            <a:pPr marL="457200" indent="-457200" eaLnBrk="0" hangingPunct="0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457200" indent="-457200" eaLnBrk="0" hangingPunct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2. Mexico recognized that Texas was part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of the US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457200" indent="-457200" eaLnBrk="0" hangingPunct="0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457200" indent="-457200" eaLnBrk="0" hangingPunct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3.  CEDED:  Mexico gave up a large stretch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of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land between Texas and the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Pacific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9144793" cy="83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x-war-map 1848 treaty of guadalupe hidalgo vs 2012 arizona sb.1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0" y="37479"/>
            <a:ext cx="8943820" cy="6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us046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434" y="0"/>
            <a:ext cx="9188868" cy="6858000"/>
            <a:chOff x="-22434" y="0"/>
            <a:chExt cx="9188868" cy="6858000"/>
          </a:xfrm>
        </p:grpSpPr>
        <p:pic>
          <p:nvPicPr>
            <p:cNvPr id="1026" name="Picture 2" descr="https://upload.wikimedia.org/wikipedia/commons/thumb/6/6d/SanFrancisco1851a.jpg/1200px-SanFrancisco1851a.jpg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" r="15573"/>
            <a:stretch/>
          </p:blipFill>
          <p:spPr bwMode="auto">
            <a:xfrm>
              <a:off x="-22434" y="1538287"/>
              <a:ext cx="9166434" cy="531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upload.wikimedia.org/wikipedia/commons/thumb/6/6d/SanFrancisco1851a.jpg/1200px-SanFrancisco1851a.jpg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" r="15573" b="90856"/>
            <a:stretch/>
          </p:blipFill>
          <p:spPr bwMode="auto">
            <a:xfrm flipV="1">
              <a:off x="0" y="0"/>
              <a:ext cx="9166434" cy="1538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1" y="1538287"/>
            <a:ext cx="9144793" cy="2194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" y="648866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Students of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-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www.teacherspayteachers.com/Store/Students-Of-History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6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chsutah.org/maps/oregon-california-1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6320" r="6594" b="7455"/>
          <a:stretch/>
        </p:blipFill>
        <p:spPr bwMode="auto">
          <a:xfrm>
            <a:off x="244928" y="299923"/>
            <a:ext cx="5061858" cy="6415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857" y="141271"/>
            <a:ext cx="7805057" cy="827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7414" y="1211351"/>
            <a:ext cx="370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Part of the Mexican territory of Alta California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Occupied by the US since the Mexican-American War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Ceded to the US in the Treaty of Guadalupe Hidalgo on February 2, 1848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ttp://www.toltriverpressonline.com/wp-content/uploads/2012/04/Manifest-Destiny-pain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8"/>
          <p:cNvSpPr>
            <a:spLocks/>
          </p:cNvSpPr>
          <p:nvPr/>
        </p:nvSpPr>
        <p:spPr bwMode="auto">
          <a:xfrm>
            <a:off x="1476375" y="1752600"/>
            <a:ext cx="2333625" cy="1600200"/>
          </a:xfrm>
          <a:custGeom>
            <a:avLst/>
            <a:gdLst>
              <a:gd name="T0" fmla="*/ 10800 w 21600"/>
              <a:gd name="T1" fmla="*/ 10800 h 1755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7550">
                <a:moveTo>
                  <a:pt x="803" y="0"/>
                </a:moveTo>
                <a:cubicBezTo>
                  <a:pt x="360" y="0"/>
                  <a:pt x="0" y="504"/>
                  <a:pt x="0" y="1125"/>
                </a:cubicBezTo>
                <a:lnTo>
                  <a:pt x="0" y="16425"/>
                </a:lnTo>
                <a:cubicBezTo>
                  <a:pt x="0" y="17046"/>
                  <a:pt x="360" y="17550"/>
                  <a:pt x="803" y="17550"/>
                </a:cubicBezTo>
                <a:lnTo>
                  <a:pt x="11242" y="17550"/>
                </a:lnTo>
                <a:lnTo>
                  <a:pt x="11643" y="21600"/>
                </a:lnTo>
                <a:lnTo>
                  <a:pt x="12045" y="17550"/>
                </a:lnTo>
                <a:lnTo>
                  <a:pt x="20797" y="17550"/>
                </a:lnTo>
                <a:cubicBezTo>
                  <a:pt x="21240" y="17550"/>
                  <a:pt x="21600" y="17046"/>
                  <a:pt x="21600" y="16425"/>
                </a:cubicBezTo>
                <a:lnTo>
                  <a:pt x="21600" y="1125"/>
                </a:lnTo>
                <a:cubicBezTo>
                  <a:pt x="21600" y="504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 cap="flat">
            <a:solidFill>
              <a:schemeClr val="tx2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1800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Mormons</a:t>
            </a:r>
          </a:p>
          <a:p>
            <a:pPr marL="115214"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600" b="1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Brigham Young leads Mormons to Great Salt Lake</a:t>
            </a:r>
          </a:p>
          <a:p>
            <a:pPr marL="115214"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600" b="1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Found Utah for religious freedom</a:t>
            </a:r>
          </a:p>
        </p:txBody>
      </p:sp>
      <p:sp>
        <p:nvSpPr>
          <p:cNvPr id="15369" name="AutoShape 9"/>
          <p:cNvSpPr>
            <a:spLocks/>
          </p:cNvSpPr>
          <p:nvPr/>
        </p:nvSpPr>
        <p:spPr bwMode="auto">
          <a:xfrm>
            <a:off x="7162800" y="2590800"/>
            <a:ext cx="1905000" cy="1981200"/>
          </a:xfrm>
          <a:custGeom>
            <a:avLst/>
            <a:gdLst>
              <a:gd name="T0" fmla="*/ 10800 w 21600"/>
              <a:gd name="T1" fmla="*/ 10800 h 1628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6289">
                <a:moveTo>
                  <a:pt x="803" y="0"/>
                </a:moveTo>
                <a:cubicBezTo>
                  <a:pt x="360" y="0"/>
                  <a:pt x="0" y="528"/>
                  <a:pt x="0" y="1180"/>
                </a:cubicBezTo>
                <a:lnTo>
                  <a:pt x="0" y="15108"/>
                </a:lnTo>
                <a:cubicBezTo>
                  <a:pt x="0" y="15760"/>
                  <a:pt x="360" y="16289"/>
                  <a:pt x="803" y="16289"/>
                </a:cubicBezTo>
                <a:lnTo>
                  <a:pt x="14614" y="16289"/>
                </a:lnTo>
                <a:lnTo>
                  <a:pt x="15016" y="21600"/>
                </a:lnTo>
                <a:lnTo>
                  <a:pt x="15417" y="16289"/>
                </a:lnTo>
                <a:lnTo>
                  <a:pt x="20797" y="16289"/>
                </a:lnTo>
                <a:cubicBezTo>
                  <a:pt x="21240" y="16289"/>
                  <a:pt x="21600" y="15760"/>
                  <a:pt x="21600" y="15108"/>
                </a:cubicBezTo>
                <a:lnTo>
                  <a:pt x="21600" y="1180"/>
                </a:lnTo>
                <a:cubicBezTo>
                  <a:pt x="21600" y="528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5" cstate="print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23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Farmers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Moving west for land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Homestead Act (1862) </a:t>
            </a: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gives acres of land for free to settlers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609600" y="5334000"/>
            <a:ext cx="2600325" cy="1219200"/>
          </a:xfrm>
          <a:prstGeom prst="wedgeRectCallout">
            <a:avLst>
              <a:gd name="adj1" fmla="val -38878"/>
              <a:gd name="adj2" fmla="val -74202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23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Native Americans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Forced further west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Constrained to reservations</a:t>
            </a: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5086350" y="4876800"/>
            <a:ext cx="2457450" cy="1485900"/>
          </a:xfrm>
          <a:prstGeom prst="wedgeRectCallout">
            <a:avLst>
              <a:gd name="adj1" fmla="val -81053"/>
              <a:gd name="adj2" fmla="val 4071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23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49ers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Gold discovered outside San Francisco, CA in 1848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Gold rush begins in 1849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867400" y="1066800"/>
            <a:ext cx="3048000" cy="1066800"/>
          </a:xfrm>
          <a:custGeom>
            <a:avLst/>
            <a:gdLst>
              <a:gd name="T0" fmla="*/ 10800 w 21600"/>
              <a:gd name="T1" fmla="*/ 10800 h 1755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7550">
                <a:moveTo>
                  <a:pt x="803" y="0"/>
                </a:moveTo>
                <a:cubicBezTo>
                  <a:pt x="360" y="0"/>
                  <a:pt x="0" y="504"/>
                  <a:pt x="0" y="1125"/>
                </a:cubicBezTo>
                <a:lnTo>
                  <a:pt x="0" y="16425"/>
                </a:lnTo>
                <a:cubicBezTo>
                  <a:pt x="0" y="17046"/>
                  <a:pt x="360" y="17550"/>
                  <a:pt x="803" y="17550"/>
                </a:cubicBezTo>
                <a:lnTo>
                  <a:pt x="11242" y="17550"/>
                </a:lnTo>
                <a:lnTo>
                  <a:pt x="11643" y="21600"/>
                </a:lnTo>
                <a:lnTo>
                  <a:pt x="12045" y="17550"/>
                </a:lnTo>
                <a:lnTo>
                  <a:pt x="20797" y="17550"/>
                </a:lnTo>
                <a:cubicBezTo>
                  <a:pt x="21240" y="17550"/>
                  <a:pt x="21600" y="17046"/>
                  <a:pt x="21600" y="16425"/>
                </a:cubicBezTo>
                <a:lnTo>
                  <a:pt x="21600" y="1125"/>
                </a:lnTo>
                <a:cubicBezTo>
                  <a:pt x="21600" y="504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 cap="flat">
            <a:solidFill>
              <a:schemeClr val="tx2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1800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Railroad Workers</a:t>
            </a:r>
          </a:p>
          <a:p>
            <a:pPr marL="115214"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600" b="1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Irish &amp; Chinese immigrants</a:t>
            </a:r>
          </a:p>
          <a:p>
            <a:pPr marL="115214"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600" b="1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Dangerous &amp; difficult work 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304800" y="381000"/>
            <a:ext cx="2895600" cy="1219200"/>
          </a:xfrm>
          <a:prstGeom prst="wedgeRectCallout">
            <a:avLst>
              <a:gd name="adj1" fmla="val -30996"/>
              <a:gd name="adj2" fmla="val 184419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23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Cowboys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OldNewspaperTypes" charset="0"/>
                <a:sym typeface="OldNewspaperTypes" charset="0"/>
              </a:rPr>
              <a:t>Herding cattle from Texas to Kansas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OldNewspaperTypes" charset="0"/>
                <a:sym typeface="OldNewspaperTypes" charset="0"/>
              </a:rPr>
              <a:t>Take the </a:t>
            </a:r>
            <a:r>
              <a:rPr lang="en-US" sz="15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OldNewspaperTypes" charset="0"/>
                <a:sym typeface="OldNewspaperTypes" charset="0"/>
              </a:rPr>
              <a:t>Chisolm</a:t>
            </a:r>
            <a:r>
              <a:rPr lang="en-US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OldNewspaperTypes" charset="0"/>
                <a:sym typeface="OldNewspaperTypes" charset="0"/>
              </a:rPr>
              <a:t> Trail North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4419600" y="2590800"/>
            <a:ext cx="2600325" cy="1447800"/>
          </a:xfrm>
          <a:prstGeom prst="wedgeRectCallout">
            <a:avLst>
              <a:gd name="adj1" fmla="val -4319"/>
              <a:gd name="adj2" fmla="val 77091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23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Exodusters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ldNewspaperTypes" charset="0"/>
                <a:ea typeface="OldNewspaperTypes" charset="0"/>
                <a:cs typeface="OldNewspaperTypes" charset="0"/>
                <a:sym typeface="OldNewspaperTypes" charset="0"/>
              </a:rPr>
              <a:t>Former slaves escaping the South</a:t>
            </a:r>
          </a:p>
          <a:p>
            <a:pPr eaLnBrk="1" hangingPunct="1">
              <a:spcAft>
                <a:spcPts val="756"/>
              </a:spcAft>
              <a:buSzPct val="155000"/>
              <a:buFontTx/>
              <a:buBlip>
                <a:blip r:embed="rId4"/>
              </a:buBlip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ldNewspaperTypes" charset="0"/>
                <a:ea typeface="OldNewspaperTypes" charset="0"/>
                <a:cs typeface="OldNewspaperTypes" charset="0"/>
                <a:sym typeface="OldNewspaperTypes" charset="0"/>
              </a:rPr>
              <a:t>Head to Kansas due to legend of John Brown</a:t>
            </a:r>
          </a:p>
        </p:txBody>
      </p:sp>
    </p:spTree>
    <p:extLst>
      <p:ext uri="{BB962C8B-B14F-4D97-AF65-F5344CB8AC3E}">
        <p14:creationId xmlns:p14="http://schemas.microsoft.com/office/powerpoint/2010/main" val="227907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25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" fill="hold"/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" fill="hold"/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925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animBg="1" autoUpdateAnimBg="0" advAuto="0"/>
      <p:bldP spid="15369" grpId="0" build="p" animBg="1" autoUpdateAnimBg="0" advAuto="0"/>
      <p:bldP spid="15" grpId="0" animBg="1"/>
      <p:bldP spid="16" grpId="0" animBg="1"/>
      <p:bldP spid="10" grpId="0" build="p" animBg="1" autoUpdateAnimBg="0" advAuto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5/54/Sutters_mi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 bwMode="auto">
          <a:xfrm>
            <a:off x="4669970" y="0"/>
            <a:ext cx="4474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5002" b="2735"/>
          <a:stretch/>
        </p:blipFill>
        <p:spPr>
          <a:xfrm>
            <a:off x="81244" y="91619"/>
            <a:ext cx="5943999" cy="806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256" y="1079894"/>
            <a:ext cx="45887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Sawmill in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Soloma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, a small town northeast of Sacramento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James Marshall, a man working the mill, accidently found gold in January 1848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land’s owner, John Sutter wanted to keep the discovery a secret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Rumors spread and within a few months news spread across the US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10524"/>
            <a:ext cx="39935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n 1849, thousands of men headed to California from across the world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Most took the Oregon and California Trails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Others took ships around Cape Horn or through the Panama Shortcut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80115" y="463340"/>
            <a:ext cx="4777274" cy="6231772"/>
            <a:chOff x="4180115" y="463340"/>
            <a:chExt cx="4777274" cy="62317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963" t="5349" r="4988" b="5233"/>
            <a:stretch/>
          </p:blipFill>
          <p:spPr>
            <a:xfrm>
              <a:off x="4180115" y="463340"/>
              <a:ext cx="4777274" cy="623177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28"/>
            <a:stretch/>
          </p:blipFill>
          <p:spPr>
            <a:xfrm>
              <a:off x="4180115" y="463340"/>
              <a:ext cx="4777273" cy="610541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91"/>
            <a:ext cx="9144793" cy="926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6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thumb/a/aa/CalGoldRushMap.jpg/807px-CalGoldRushM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485" r="2540" b="30243"/>
          <a:stretch/>
        </p:blipFill>
        <p:spPr bwMode="auto">
          <a:xfrm>
            <a:off x="0" y="18288"/>
            <a:ext cx="7416800" cy="675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4803140" y="1424940"/>
            <a:ext cx="1892808" cy="4910328"/>
          </a:xfrm>
          <a:custGeom>
            <a:avLst/>
            <a:gdLst>
              <a:gd name="connsiteX0" fmla="*/ 0 w 1892808"/>
              <a:gd name="connsiteY0" fmla="*/ 0 h 4910328"/>
              <a:gd name="connsiteX1" fmla="*/ 54864 w 1892808"/>
              <a:gd name="connsiteY1" fmla="*/ 82296 h 4910328"/>
              <a:gd name="connsiteX2" fmla="*/ 64008 w 1892808"/>
              <a:gd name="connsiteY2" fmla="*/ 146304 h 4910328"/>
              <a:gd name="connsiteX3" fmla="*/ 82296 w 1892808"/>
              <a:gd name="connsiteY3" fmla="*/ 310896 h 4910328"/>
              <a:gd name="connsiteX4" fmla="*/ 100584 w 1892808"/>
              <a:gd name="connsiteY4" fmla="*/ 365760 h 4910328"/>
              <a:gd name="connsiteX5" fmla="*/ 137160 w 1892808"/>
              <a:gd name="connsiteY5" fmla="*/ 448056 h 4910328"/>
              <a:gd name="connsiteX6" fmla="*/ 155448 w 1892808"/>
              <a:gd name="connsiteY6" fmla="*/ 512064 h 4910328"/>
              <a:gd name="connsiteX7" fmla="*/ 164592 w 1892808"/>
              <a:gd name="connsiteY7" fmla="*/ 548640 h 4910328"/>
              <a:gd name="connsiteX8" fmla="*/ 182880 w 1892808"/>
              <a:gd name="connsiteY8" fmla="*/ 576072 h 4910328"/>
              <a:gd name="connsiteX9" fmla="*/ 192024 w 1892808"/>
              <a:gd name="connsiteY9" fmla="*/ 603504 h 4910328"/>
              <a:gd name="connsiteX10" fmla="*/ 219456 w 1892808"/>
              <a:gd name="connsiteY10" fmla="*/ 612648 h 4910328"/>
              <a:gd name="connsiteX11" fmla="*/ 274320 w 1892808"/>
              <a:gd name="connsiteY11" fmla="*/ 658368 h 4910328"/>
              <a:gd name="connsiteX12" fmla="*/ 301752 w 1892808"/>
              <a:gd name="connsiteY12" fmla="*/ 667512 h 4910328"/>
              <a:gd name="connsiteX13" fmla="*/ 329184 w 1892808"/>
              <a:gd name="connsiteY13" fmla="*/ 694944 h 4910328"/>
              <a:gd name="connsiteX14" fmla="*/ 356616 w 1892808"/>
              <a:gd name="connsiteY14" fmla="*/ 704088 h 4910328"/>
              <a:gd name="connsiteX15" fmla="*/ 402336 w 1892808"/>
              <a:gd name="connsiteY15" fmla="*/ 749808 h 4910328"/>
              <a:gd name="connsiteX16" fmla="*/ 457200 w 1892808"/>
              <a:gd name="connsiteY16" fmla="*/ 768096 h 4910328"/>
              <a:gd name="connsiteX17" fmla="*/ 512064 w 1892808"/>
              <a:gd name="connsiteY17" fmla="*/ 804672 h 4910328"/>
              <a:gd name="connsiteX18" fmla="*/ 539496 w 1892808"/>
              <a:gd name="connsiteY18" fmla="*/ 822960 h 4910328"/>
              <a:gd name="connsiteX19" fmla="*/ 603504 w 1892808"/>
              <a:gd name="connsiteY19" fmla="*/ 868680 h 4910328"/>
              <a:gd name="connsiteX20" fmla="*/ 649224 w 1892808"/>
              <a:gd name="connsiteY20" fmla="*/ 914400 h 4910328"/>
              <a:gd name="connsiteX21" fmla="*/ 704088 w 1892808"/>
              <a:gd name="connsiteY21" fmla="*/ 969264 h 4910328"/>
              <a:gd name="connsiteX22" fmla="*/ 722376 w 1892808"/>
              <a:gd name="connsiteY22" fmla="*/ 996696 h 4910328"/>
              <a:gd name="connsiteX23" fmla="*/ 749808 w 1892808"/>
              <a:gd name="connsiteY23" fmla="*/ 1014984 h 4910328"/>
              <a:gd name="connsiteX24" fmla="*/ 777240 w 1892808"/>
              <a:gd name="connsiteY24" fmla="*/ 1042416 h 4910328"/>
              <a:gd name="connsiteX25" fmla="*/ 813816 w 1892808"/>
              <a:gd name="connsiteY25" fmla="*/ 1097280 h 4910328"/>
              <a:gd name="connsiteX26" fmla="*/ 832104 w 1892808"/>
              <a:gd name="connsiteY26" fmla="*/ 1161288 h 4910328"/>
              <a:gd name="connsiteX27" fmla="*/ 868680 w 1892808"/>
              <a:gd name="connsiteY27" fmla="*/ 1216152 h 4910328"/>
              <a:gd name="connsiteX28" fmla="*/ 877824 w 1892808"/>
              <a:gd name="connsiteY28" fmla="*/ 1243584 h 4910328"/>
              <a:gd name="connsiteX29" fmla="*/ 886968 w 1892808"/>
              <a:gd name="connsiteY29" fmla="*/ 1280160 h 4910328"/>
              <a:gd name="connsiteX30" fmla="*/ 905256 w 1892808"/>
              <a:gd name="connsiteY30" fmla="*/ 1307592 h 4910328"/>
              <a:gd name="connsiteX31" fmla="*/ 914400 w 1892808"/>
              <a:gd name="connsiteY31" fmla="*/ 1335024 h 4910328"/>
              <a:gd name="connsiteX32" fmla="*/ 978408 w 1892808"/>
              <a:gd name="connsiteY32" fmla="*/ 1417320 h 4910328"/>
              <a:gd name="connsiteX33" fmla="*/ 1014984 w 1892808"/>
              <a:gd name="connsiteY33" fmla="*/ 1463040 h 4910328"/>
              <a:gd name="connsiteX34" fmla="*/ 1078992 w 1892808"/>
              <a:gd name="connsiteY34" fmla="*/ 1527048 h 4910328"/>
              <a:gd name="connsiteX35" fmla="*/ 1106424 w 1892808"/>
              <a:gd name="connsiteY35" fmla="*/ 1554480 h 4910328"/>
              <a:gd name="connsiteX36" fmla="*/ 1133856 w 1892808"/>
              <a:gd name="connsiteY36" fmla="*/ 1581912 h 4910328"/>
              <a:gd name="connsiteX37" fmla="*/ 1161288 w 1892808"/>
              <a:gd name="connsiteY37" fmla="*/ 1600200 h 4910328"/>
              <a:gd name="connsiteX38" fmla="*/ 1234440 w 1892808"/>
              <a:gd name="connsiteY38" fmla="*/ 1645920 h 4910328"/>
              <a:gd name="connsiteX39" fmla="*/ 1289304 w 1892808"/>
              <a:gd name="connsiteY39" fmla="*/ 1682496 h 4910328"/>
              <a:gd name="connsiteX40" fmla="*/ 1316736 w 1892808"/>
              <a:gd name="connsiteY40" fmla="*/ 1700784 h 4910328"/>
              <a:gd name="connsiteX41" fmla="*/ 1353312 w 1892808"/>
              <a:gd name="connsiteY41" fmla="*/ 1709928 h 4910328"/>
              <a:gd name="connsiteX42" fmla="*/ 1389888 w 1892808"/>
              <a:gd name="connsiteY42" fmla="*/ 1746504 h 4910328"/>
              <a:gd name="connsiteX43" fmla="*/ 1426464 w 1892808"/>
              <a:gd name="connsiteY43" fmla="*/ 1755648 h 4910328"/>
              <a:gd name="connsiteX44" fmla="*/ 1453896 w 1892808"/>
              <a:gd name="connsiteY44" fmla="*/ 1773936 h 4910328"/>
              <a:gd name="connsiteX45" fmla="*/ 1536192 w 1892808"/>
              <a:gd name="connsiteY45" fmla="*/ 1801368 h 4910328"/>
              <a:gd name="connsiteX46" fmla="*/ 1563624 w 1892808"/>
              <a:gd name="connsiteY46" fmla="*/ 1810512 h 4910328"/>
              <a:gd name="connsiteX47" fmla="*/ 1673352 w 1892808"/>
              <a:gd name="connsiteY47" fmla="*/ 1901952 h 4910328"/>
              <a:gd name="connsiteX48" fmla="*/ 1691640 w 1892808"/>
              <a:gd name="connsiteY48" fmla="*/ 1929384 h 4910328"/>
              <a:gd name="connsiteX49" fmla="*/ 1755648 w 1892808"/>
              <a:gd name="connsiteY49" fmla="*/ 2011680 h 4910328"/>
              <a:gd name="connsiteX50" fmla="*/ 1764792 w 1892808"/>
              <a:gd name="connsiteY50" fmla="*/ 2039112 h 4910328"/>
              <a:gd name="connsiteX51" fmla="*/ 1783080 w 1892808"/>
              <a:gd name="connsiteY51" fmla="*/ 2103120 h 4910328"/>
              <a:gd name="connsiteX52" fmla="*/ 1801368 w 1892808"/>
              <a:gd name="connsiteY52" fmla="*/ 2130552 h 4910328"/>
              <a:gd name="connsiteX53" fmla="*/ 1810512 w 1892808"/>
              <a:gd name="connsiteY53" fmla="*/ 2157984 h 4910328"/>
              <a:gd name="connsiteX54" fmla="*/ 1856232 w 1892808"/>
              <a:gd name="connsiteY54" fmla="*/ 2249424 h 4910328"/>
              <a:gd name="connsiteX55" fmla="*/ 1865376 w 1892808"/>
              <a:gd name="connsiteY55" fmla="*/ 2276856 h 4910328"/>
              <a:gd name="connsiteX56" fmla="*/ 1892808 w 1892808"/>
              <a:gd name="connsiteY56" fmla="*/ 2304288 h 4910328"/>
              <a:gd name="connsiteX57" fmla="*/ 1883664 w 1892808"/>
              <a:gd name="connsiteY57" fmla="*/ 2368296 h 4910328"/>
              <a:gd name="connsiteX58" fmla="*/ 1865376 w 1892808"/>
              <a:gd name="connsiteY58" fmla="*/ 2404872 h 4910328"/>
              <a:gd name="connsiteX59" fmla="*/ 1856232 w 1892808"/>
              <a:gd name="connsiteY59" fmla="*/ 2432304 h 4910328"/>
              <a:gd name="connsiteX60" fmla="*/ 1847088 w 1892808"/>
              <a:gd name="connsiteY60" fmla="*/ 2606040 h 4910328"/>
              <a:gd name="connsiteX61" fmla="*/ 1837944 w 1892808"/>
              <a:gd name="connsiteY61" fmla="*/ 2642616 h 4910328"/>
              <a:gd name="connsiteX62" fmla="*/ 1828800 w 1892808"/>
              <a:gd name="connsiteY62" fmla="*/ 2688336 h 4910328"/>
              <a:gd name="connsiteX63" fmla="*/ 1783080 w 1892808"/>
              <a:gd name="connsiteY63" fmla="*/ 2788920 h 4910328"/>
              <a:gd name="connsiteX64" fmla="*/ 1764792 w 1892808"/>
              <a:gd name="connsiteY64" fmla="*/ 2843784 h 4910328"/>
              <a:gd name="connsiteX65" fmla="*/ 1709928 w 1892808"/>
              <a:gd name="connsiteY65" fmla="*/ 2935224 h 4910328"/>
              <a:gd name="connsiteX66" fmla="*/ 1691640 w 1892808"/>
              <a:gd name="connsiteY66" fmla="*/ 2962656 h 4910328"/>
              <a:gd name="connsiteX67" fmla="*/ 1673352 w 1892808"/>
              <a:gd name="connsiteY67" fmla="*/ 2990088 h 4910328"/>
              <a:gd name="connsiteX68" fmla="*/ 1618488 w 1892808"/>
              <a:gd name="connsiteY68" fmla="*/ 3026664 h 4910328"/>
              <a:gd name="connsiteX69" fmla="*/ 1581912 w 1892808"/>
              <a:gd name="connsiteY69" fmla="*/ 3072384 h 4910328"/>
              <a:gd name="connsiteX70" fmla="*/ 1545336 w 1892808"/>
              <a:gd name="connsiteY70" fmla="*/ 3108960 h 4910328"/>
              <a:gd name="connsiteX71" fmla="*/ 1527048 w 1892808"/>
              <a:gd name="connsiteY71" fmla="*/ 3145536 h 4910328"/>
              <a:gd name="connsiteX72" fmla="*/ 1499616 w 1892808"/>
              <a:gd name="connsiteY72" fmla="*/ 3163824 h 4910328"/>
              <a:gd name="connsiteX73" fmla="*/ 1490472 w 1892808"/>
              <a:gd name="connsiteY73" fmla="*/ 3191256 h 4910328"/>
              <a:gd name="connsiteX74" fmla="*/ 1435608 w 1892808"/>
              <a:gd name="connsiteY74" fmla="*/ 3236976 h 4910328"/>
              <a:gd name="connsiteX75" fmla="*/ 1408176 w 1892808"/>
              <a:gd name="connsiteY75" fmla="*/ 3291840 h 4910328"/>
              <a:gd name="connsiteX76" fmla="*/ 1380744 w 1892808"/>
              <a:gd name="connsiteY76" fmla="*/ 3346704 h 4910328"/>
              <a:gd name="connsiteX77" fmla="*/ 1344168 w 1892808"/>
              <a:gd name="connsiteY77" fmla="*/ 3410712 h 4910328"/>
              <a:gd name="connsiteX78" fmla="*/ 1335024 w 1892808"/>
              <a:gd name="connsiteY78" fmla="*/ 3447288 h 4910328"/>
              <a:gd name="connsiteX79" fmla="*/ 1289304 w 1892808"/>
              <a:gd name="connsiteY79" fmla="*/ 3502152 h 4910328"/>
              <a:gd name="connsiteX80" fmla="*/ 1271016 w 1892808"/>
              <a:gd name="connsiteY80" fmla="*/ 3529584 h 4910328"/>
              <a:gd name="connsiteX81" fmla="*/ 1243584 w 1892808"/>
              <a:gd name="connsiteY81" fmla="*/ 3557016 h 4910328"/>
              <a:gd name="connsiteX82" fmla="*/ 1207008 w 1892808"/>
              <a:gd name="connsiteY82" fmla="*/ 3611880 h 4910328"/>
              <a:gd name="connsiteX83" fmla="*/ 1179576 w 1892808"/>
              <a:gd name="connsiteY83" fmla="*/ 3639312 h 4910328"/>
              <a:gd name="connsiteX84" fmla="*/ 1124712 w 1892808"/>
              <a:gd name="connsiteY84" fmla="*/ 3657600 h 4910328"/>
              <a:gd name="connsiteX85" fmla="*/ 1115568 w 1892808"/>
              <a:gd name="connsiteY85" fmla="*/ 3685032 h 4910328"/>
              <a:gd name="connsiteX86" fmla="*/ 1051560 w 1892808"/>
              <a:gd name="connsiteY86" fmla="*/ 3730752 h 4910328"/>
              <a:gd name="connsiteX87" fmla="*/ 1024128 w 1892808"/>
              <a:gd name="connsiteY87" fmla="*/ 3739896 h 4910328"/>
              <a:gd name="connsiteX88" fmla="*/ 996696 w 1892808"/>
              <a:gd name="connsiteY88" fmla="*/ 3767328 h 4910328"/>
              <a:gd name="connsiteX89" fmla="*/ 914400 w 1892808"/>
              <a:gd name="connsiteY89" fmla="*/ 3794760 h 4910328"/>
              <a:gd name="connsiteX90" fmla="*/ 896112 w 1892808"/>
              <a:gd name="connsiteY90" fmla="*/ 3822192 h 4910328"/>
              <a:gd name="connsiteX91" fmla="*/ 877824 w 1892808"/>
              <a:gd name="connsiteY91" fmla="*/ 3877056 h 4910328"/>
              <a:gd name="connsiteX92" fmla="*/ 868680 w 1892808"/>
              <a:gd name="connsiteY92" fmla="*/ 3904488 h 4910328"/>
              <a:gd name="connsiteX93" fmla="*/ 859536 w 1892808"/>
              <a:gd name="connsiteY93" fmla="*/ 3931920 h 4910328"/>
              <a:gd name="connsiteX94" fmla="*/ 841248 w 1892808"/>
              <a:gd name="connsiteY94" fmla="*/ 4023360 h 4910328"/>
              <a:gd name="connsiteX95" fmla="*/ 832104 w 1892808"/>
              <a:gd name="connsiteY95" fmla="*/ 4151376 h 4910328"/>
              <a:gd name="connsiteX96" fmla="*/ 813816 w 1892808"/>
              <a:gd name="connsiteY96" fmla="*/ 4178808 h 4910328"/>
              <a:gd name="connsiteX97" fmla="*/ 804672 w 1892808"/>
              <a:gd name="connsiteY97" fmla="*/ 4224528 h 4910328"/>
              <a:gd name="connsiteX98" fmla="*/ 795528 w 1892808"/>
              <a:gd name="connsiteY98" fmla="*/ 4425696 h 4910328"/>
              <a:gd name="connsiteX99" fmla="*/ 786384 w 1892808"/>
              <a:gd name="connsiteY99" fmla="*/ 4453128 h 4910328"/>
              <a:gd name="connsiteX100" fmla="*/ 749808 w 1892808"/>
              <a:gd name="connsiteY100" fmla="*/ 4462272 h 4910328"/>
              <a:gd name="connsiteX101" fmla="*/ 722376 w 1892808"/>
              <a:gd name="connsiteY101" fmla="*/ 4517136 h 4910328"/>
              <a:gd name="connsiteX102" fmla="*/ 704088 w 1892808"/>
              <a:gd name="connsiteY102" fmla="*/ 4599432 h 4910328"/>
              <a:gd name="connsiteX103" fmla="*/ 694944 w 1892808"/>
              <a:gd name="connsiteY103" fmla="*/ 4672584 h 4910328"/>
              <a:gd name="connsiteX104" fmla="*/ 685800 w 1892808"/>
              <a:gd name="connsiteY104" fmla="*/ 4709160 h 4910328"/>
              <a:gd name="connsiteX105" fmla="*/ 630936 w 1892808"/>
              <a:gd name="connsiteY105" fmla="*/ 4736592 h 4910328"/>
              <a:gd name="connsiteX106" fmla="*/ 603504 w 1892808"/>
              <a:gd name="connsiteY106" fmla="*/ 4754880 h 4910328"/>
              <a:gd name="connsiteX107" fmla="*/ 539496 w 1892808"/>
              <a:gd name="connsiteY107" fmla="*/ 4773168 h 4910328"/>
              <a:gd name="connsiteX108" fmla="*/ 448056 w 1892808"/>
              <a:gd name="connsiteY108" fmla="*/ 4791456 h 4910328"/>
              <a:gd name="connsiteX109" fmla="*/ 411480 w 1892808"/>
              <a:gd name="connsiteY109" fmla="*/ 4809744 h 4910328"/>
              <a:gd name="connsiteX110" fmla="*/ 356616 w 1892808"/>
              <a:gd name="connsiteY110" fmla="*/ 4828032 h 4910328"/>
              <a:gd name="connsiteX111" fmla="*/ 329184 w 1892808"/>
              <a:gd name="connsiteY111" fmla="*/ 4837176 h 4910328"/>
              <a:gd name="connsiteX112" fmla="*/ 301752 w 1892808"/>
              <a:gd name="connsiteY112" fmla="*/ 4846320 h 4910328"/>
              <a:gd name="connsiteX113" fmla="*/ 274320 w 1892808"/>
              <a:gd name="connsiteY113" fmla="*/ 4855464 h 4910328"/>
              <a:gd name="connsiteX114" fmla="*/ 256032 w 1892808"/>
              <a:gd name="connsiteY114" fmla="*/ 4882896 h 4910328"/>
              <a:gd name="connsiteX115" fmla="*/ 228600 w 1892808"/>
              <a:gd name="connsiteY115" fmla="*/ 4901184 h 4910328"/>
              <a:gd name="connsiteX116" fmla="*/ 219456 w 1892808"/>
              <a:gd name="connsiteY116" fmla="*/ 4910328 h 49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892808" h="4910328">
                <a:moveTo>
                  <a:pt x="0" y="0"/>
                </a:moveTo>
                <a:cubicBezTo>
                  <a:pt x="18288" y="27432"/>
                  <a:pt x="50201" y="49658"/>
                  <a:pt x="54864" y="82296"/>
                </a:cubicBezTo>
                <a:cubicBezTo>
                  <a:pt x="57912" y="103632"/>
                  <a:pt x="61440" y="124905"/>
                  <a:pt x="64008" y="146304"/>
                </a:cubicBezTo>
                <a:cubicBezTo>
                  <a:pt x="70585" y="201112"/>
                  <a:pt x="64840" y="258527"/>
                  <a:pt x="82296" y="310896"/>
                </a:cubicBezTo>
                <a:cubicBezTo>
                  <a:pt x="88392" y="329184"/>
                  <a:pt x="89891" y="349720"/>
                  <a:pt x="100584" y="365760"/>
                </a:cubicBezTo>
                <a:cubicBezTo>
                  <a:pt x="124602" y="401787"/>
                  <a:pt x="124102" y="395824"/>
                  <a:pt x="137160" y="448056"/>
                </a:cubicBezTo>
                <a:cubicBezTo>
                  <a:pt x="165746" y="562399"/>
                  <a:pt x="129212" y="420237"/>
                  <a:pt x="155448" y="512064"/>
                </a:cubicBezTo>
                <a:cubicBezTo>
                  <a:pt x="158900" y="524148"/>
                  <a:pt x="159642" y="537089"/>
                  <a:pt x="164592" y="548640"/>
                </a:cubicBezTo>
                <a:cubicBezTo>
                  <a:pt x="168921" y="558741"/>
                  <a:pt x="177965" y="566242"/>
                  <a:pt x="182880" y="576072"/>
                </a:cubicBezTo>
                <a:cubicBezTo>
                  <a:pt x="187191" y="584693"/>
                  <a:pt x="185208" y="596688"/>
                  <a:pt x="192024" y="603504"/>
                </a:cubicBezTo>
                <a:cubicBezTo>
                  <a:pt x="198840" y="610320"/>
                  <a:pt x="210835" y="608337"/>
                  <a:pt x="219456" y="612648"/>
                </a:cubicBezTo>
                <a:cubicBezTo>
                  <a:pt x="279289" y="642565"/>
                  <a:pt x="213651" y="617922"/>
                  <a:pt x="274320" y="658368"/>
                </a:cubicBezTo>
                <a:cubicBezTo>
                  <a:pt x="282340" y="663715"/>
                  <a:pt x="292608" y="664464"/>
                  <a:pt x="301752" y="667512"/>
                </a:cubicBezTo>
                <a:cubicBezTo>
                  <a:pt x="310896" y="676656"/>
                  <a:pt x="318424" y="687771"/>
                  <a:pt x="329184" y="694944"/>
                </a:cubicBezTo>
                <a:cubicBezTo>
                  <a:pt x="337204" y="700291"/>
                  <a:pt x="349090" y="698067"/>
                  <a:pt x="356616" y="704088"/>
                </a:cubicBezTo>
                <a:cubicBezTo>
                  <a:pt x="406146" y="743712"/>
                  <a:pt x="340614" y="722376"/>
                  <a:pt x="402336" y="749808"/>
                </a:cubicBezTo>
                <a:cubicBezTo>
                  <a:pt x="419952" y="757637"/>
                  <a:pt x="457200" y="768096"/>
                  <a:pt x="457200" y="768096"/>
                </a:cubicBezTo>
                <a:cubicBezTo>
                  <a:pt x="509202" y="820098"/>
                  <a:pt x="459131" y="778205"/>
                  <a:pt x="512064" y="804672"/>
                </a:cubicBezTo>
                <a:cubicBezTo>
                  <a:pt x="521894" y="809587"/>
                  <a:pt x="530553" y="816572"/>
                  <a:pt x="539496" y="822960"/>
                </a:cubicBezTo>
                <a:cubicBezTo>
                  <a:pt x="618890" y="879670"/>
                  <a:pt x="538855" y="825581"/>
                  <a:pt x="603504" y="868680"/>
                </a:cubicBezTo>
                <a:cubicBezTo>
                  <a:pt x="641188" y="925207"/>
                  <a:pt x="599348" y="870065"/>
                  <a:pt x="649224" y="914400"/>
                </a:cubicBezTo>
                <a:cubicBezTo>
                  <a:pt x="668554" y="931583"/>
                  <a:pt x="689742" y="947745"/>
                  <a:pt x="704088" y="969264"/>
                </a:cubicBezTo>
                <a:cubicBezTo>
                  <a:pt x="710184" y="978408"/>
                  <a:pt x="714605" y="988925"/>
                  <a:pt x="722376" y="996696"/>
                </a:cubicBezTo>
                <a:cubicBezTo>
                  <a:pt x="730147" y="1004467"/>
                  <a:pt x="741365" y="1007949"/>
                  <a:pt x="749808" y="1014984"/>
                </a:cubicBezTo>
                <a:cubicBezTo>
                  <a:pt x="759742" y="1023263"/>
                  <a:pt x="769301" y="1032208"/>
                  <a:pt x="777240" y="1042416"/>
                </a:cubicBezTo>
                <a:cubicBezTo>
                  <a:pt x="790734" y="1059766"/>
                  <a:pt x="813816" y="1097280"/>
                  <a:pt x="813816" y="1097280"/>
                </a:cubicBezTo>
                <a:cubicBezTo>
                  <a:pt x="815968" y="1105889"/>
                  <a:pt x="826141" y="1150555"/>
                  <a:pt x="832104" y="1161288"/>
                </a:cubicBezTo>
                <a:cubicBezTo>
                  <a:pt x="842778" y="1180501"/>
                  <a:pt x="861729" y="1195300"/>
                  <a:pt x="868680" y="1216152"/>
                </a:cubicBezTo>
                <a:cubicBezTo>
                  <a:pt x="871728" y="1225296"/>
                  <a:pt x="875176" y="1234316"/>
                  <a:pt x="877824" y="1243584"/>
                </a:cubicBezTo>
                <a:cubicBezTo>
                  <a:pt x="881276" y="1255668"/>
                  <a:pt x="882018" y="1268609"/>
                  <a:pt x="886968" y="1280160"/>
                </a:cubicBezTo>
                <a:cubicBezTo>
                  <a:pt x="891297" y="1290261"/>
                  <a:pt x="900341" y="1297762"/>
                  <a:pt x="905256" y="1307592"/>
                </a:cubicBezTo>
                <a:cubicBezTo>
                  <a:pt x="909567" y="1316213"/>
                  <a:pt x="909719" y="1326598"/>
                  <a:pt x="914400" y="1335024"/>
                </a:cubicBezTo>
                <a:cubicBezTo>
                  <a:pt x="941743" y="1384242"/>
                  <a:pt x="945087" y="1383999"/>
                  <a:pt x="978408" y="1417320"/>
                </a:cubicBezTo>
                <a:cubicBezTo>
                  <a:pt x="994482" y="1465542"/>
                  <a:pt x="975593" y="1427588"/>
                  <a:pt x="1014984" y="1463040"/>
                </a:cubicBezTo>
                <a:cubicBezTo>
                  <a:pt x="1037412" y="1483225"/>
                  <a:pt x="1057656" y="1505712"/>
                  <a:pt x="1078992" y="1527048"/>
                </a:cubicBezTo>
                <a:lnTo>
                  <a:pt x="1106424" y="1554480"/>
                </a:lnTo>
                <a:cubicBezTo>
                  <a:pt x="1115568" y="1563624"/>
                  <a:pt x="1123096" y="1574739"/>
                  <a:pt x="1133856" y="1581912"/>
                </a:cubicBezTo>
                <a:lnTo>
                  <a:pt x="1161288" y="1600200"/>
                </a:lnTo>
                <a:cubicBezTo>
                  <a:pt x="1205157" y="1666004"/>
                  <a:pt x="1143034" y="1584983"/>
                  <a:pt x="1234440" y="1645920"/>
                </a:cubicBezTo>
                <a:lnTo>
                  <a:pt x="1289304" y="1682496"/>
                </a:lnTo>
                <a:cubicBezTo>
                  <a:pt x="1298448" y="1688592"/>
                  <a:pt x="1306074" y="1698119"/>
                  <a:pt x="1316736" y="1700784"/>
                </a:cubicBezTo>
                <a:lnTo>
                  <a:pt x="1353312" y="1709928"/>
                </a:lnTo>
                <a:cubicBezTo>
                  <a:pt x="1365504" y="1722120"/>
                  <a:pt x="1375267" y="1737366"/>
                  <a:pt x="1389888" y="1746504"/>
                </a:cubicBezTo>
                <a:cubicBezTo>
                  <a:pt x="1400545" y="1753165"/>
                  <a:pt x="1414913" y="1750698"/>
                  <a:pt x="1426464" y="1755648"/>
                </a:cubicBezTo>
                <a:cubicBezTo>
                  <a:pt x="1436565" y="1759977"/>
                  <a:pt x="1443853" y="1769473"/>
                  <a:pt x="1453896" y="1773936"/>
                </a:cubicBezTo>
                <a:lnTo>
                  <a:pt x="1536192" y="1801368"/>
                </a:lnTo>
                <a:cubicBezTo>
                  <a:pt x="1545336" y="1804416"/>
                  <a:pt x="1555604" y="1805165"/>
                  <a:pt x="1563624" y="1810512"/>
                </a:cubicBezTo>
                <a:cubicBezTo>
                  <a:pt x="1604107" y="1837501"/>
                  <a:pt x="1645190" y="1859709"/>
                  <a:pt x="1673352" y="1901952"/>
                </a:cubicBezTo>
                <a:cubicBezTo>
                  <a:pt x="1679448" y="1911096"/>
                  <a:pt x="1684605" y="1920941"/>
                  <a:pt x="1691640" y="1929384"/>
                </a:cubicBezTo>
                <a:cubicBezTo>
                  <a:pt x="1717939" y="1960943"/>
                  <a:pt x="1740241" y="1965458"/>
                  <a:pt x="1755648" y="2011680"/>
                </a:cubicBezTo>
                <a:cubicBezTo>
                  <a:pt x="1758696" y="2020824"/>
                  <a:pt x="1762144" y="2029844"/>
                  <a:pt x="1764792" y="2039112"/>
                </a:cubicBezTo>
                <a:cubicBezTo>
                  <a:pt x="1768698" y="2052784"/>
                  <a:pt x="1775772" y="2088504"/>
                  <a:pt x="1783080" y="2103120"/>
                </a:cubicBezTo>
                <a:cubicBezTo>
                  <a:pt x="1787995" y="2112950"/>
                  <a:pt x="1796453" y="2120722"/>
                  <a:pt x="1801368" y="2130552"/>
                </a:cubicBezTo>
                <a:cubicBezTo>
                  <a:pt x="1805679" y="2139173"/>
                  <a:pt x="1806473" y="2149233"/>
                  <a:pt x="1810512" y="2157984"/>
                </a:cubicBezTo>
                <a:cubicBezTo>
                  <a:pt x="1824793" y="2188925"/>
                  <a:pt x="1845456" y="2217095"/>
                  <a:pt x="1856232" y="2249424"/>
                </a:cubicBezTo>
                <a:cubicBezTo>
                  <a:pt x="1859280" y="2258568"/>
                  <a:pt x="1860029" y="2268836"/>
                  <a:pt x="1865376" y="2276856"/>
                </a:cubicBezTo>
                <a:cubicBezTo>
                  <a:pt x="1872549" y="2287616"/>
                  <a:pt x="1883664" y="2295144"/>
                  <a:pt x="1892808" y="2304288"/>
                </a:cubicBezTo>
                <a:cubicBezTo>
                  <a:pt x="1889760" y="2325624"/>
                  <a:pt x="1889335" y="2347503"/>
                  <a:pt x="1883664" y="2368296"/>
                </a:cubicBezTo>
                <a:cubicBezTo>
                  <a:pt x="1880077" y="2381447"/>
                  <a:pt x="1870746" y="2392343"/>
                  <a:pt x="1865376" y="2404872"/>
                </a:cubicBezTo>
                <a:cubicBezTo>
                  <a:pt x="1861579" y="2413731"/>
                  <a:pt x="1859280" y="2423160"/>
                  <a:pt x="1856232" y="2432304"/>
                </a:cubicBezTo>
                <a:cubicBezTo>
                  <a:pt x="1853184" y="2490216"/>
                  <a:pt x="1852112" y="2548266"/>
                  <a:pt x="1847088" y="2606040"/>
                </a:cubicBezTo>
                <a:cubicBezTo>
                  <a:pt x="1845999" y="2618560"/>
                  <a:pt x="1840670" y="2630348"/>
                  <a:pt x="1837944" y="2642616"/>
                </a:cubicBezTo>
                <a:cubicBezTo>
                  <a:pt x="1834573" y="2657788"/>
                  <a:pt x="1833715" y="2673592"/>
                  <a:pt x="1828800" y="2688336"/>
                </a:cubicBezTo>
                <a:cubicBezTo>
                  <a:pt x="1790912" y="2802000"/>
                  <a:pt x="1814736" y="2709780"/>
                  <a:pt x="1783080" y="2788920"/>
                </a:cubicBezTo>
                <a:cubicBezTo>
                  <a:pt x="1775921" y="2806818"/>
                  <a:pt x="1773413" y="2826542"/>
                  <a:pt x="1764792" y="2843784"/>
                </a:cubicBezTo>
                <a:cubicBezTo>
                  <a:pt x="1736674" y="2900019"/>
                  <a:pt x="1754065" y="2869018"/>
                  <a:pt x="1709928" y="2935224"/>
                </a:cubicBezTo>
                <a:lnTo>
                  <a:pt x="1691640" y="2962656"/>
                </a:lnTo>
                <a:cubicBezTo>
                  <a:pt x="1685544" y="2971800"/>
                  <a:pt x="1682496" y="2983992"/>
                  <a:pt x="1673352" y="2990088"/>
                </a:cubicBezTo>
                <a:lnTo>
                  <a:pt x="1618488" y="3026664"/>
                </a:lnTo>
                <a:cubicBezTo>
                  <a:pt x="1595504" y="3095615"/>
                  <a:pt x="1629181" y="3013298"/>
                  <a:pt x="1581912" y="3072384"/>
                </a:cubicBezTo>
                <a:cubicBezTo>
                  <a:pt x="1546444" y="3116719"/>
                  <a:pt x="1605188" y="3089009"/>
                  <a:pt x="1545336" y="3108960"/>
                </a:cubicBezTo>
                <a:cubicBezTo>
                  <a:pt x="1539240" y="3121152"/>
                  <a:pt x="1535774" y="3135064"/>
                  <a:pt x="1527048" y="3145536"/>
                </a:cubicBezTo>
                <a:cubicBezTo>
                  <a:pt x="1520013" y="3153979"/>
                  <a:pt x="1506481" y="3155242"/>
                  <a:pt x="1499616" y="3163824"/>
                </a:cubicBezTo>
                <a:cubicBezTo>
                  <a:pt x="1493595" y="3171350"/>
                  <a:pt x="1494783" y="3182635"/>
                  <a:pt x="1490472" y="3191256"/>
                </a:cubicBezTo>
                <a:cubicBezTo>
                  <a:pt x="1473239" y="3225722"/>
                  <a:pt x="1471326" y="3219117"/>
                  <a:pt x="1435608" y="3236976"/>
                </a:cubicBezTo>
                <a:cubicBezTo>
                  <a:pt x="1412624" y="3305927"/>
                  <a:pt x="1443628" y="3220936"/>
                  <a:pt x="1408176" y="3291840"/>
                </a:cubicBezTo>
                <a:cubicBezTo>
                  <a:pt x="1370318" y="3367556"/>
                  <a:pt x="1433155" y="3268088"/>
                  <a:pt x="1380744" y="3346704"/>
                </a:cubicBezTo>
                <a:cubicBezTo>
                  <a:pt x="1356699" y="3442886"/>
                  <a:pt x="1392592" y="3325969"/>
                  <a:pt x="1344168" y="3410712"/>
                </a:cubicBezTo>
                <a:cubicBezTo>
                  <a:pt x="1337933" y="3421623"/>
                  <a:pt x="1339974" y="3435737"/>
                  <a:pt x="1335024" y="3447288"/>
                </a:cubicBezTo>
                <a:cubicBezTo>
                  <a:pt x="1323005" y="3475333"/>
                  <a:pt x="1308690" y="3478889"/>
                  <a:pt x="1289304" y="3502152"/>
                </a:cubicBezTo>
                <a:cubicBezTo>
                  <a:pt x="1282269" y="3510595"/>
                  <a:pt x="1278051" y="3521141"/>
                  <a:pt x="1271016" y="3529584"/>
                </a:cubicBezTo>
                <a:cubicBezTo>
                  <a:pt x="1262737" y="3539518"/>
                  <a:pt x="1251523" y="3546808"/>
                  <a:pt x="1243584" y="3557016"/>
                </a:cubicBezTo>
                <a:cubicBezTo>
                  <a:pt x="1230090" y="3574366"/>
                  <a:pt x="1222550" y="3596338"/>
                  <a:pt x="1207008" y="3611880"/>
                </a:cubicBezTo>
                <a:cubicBezTo>
                  <a:pt x="1197864" y="3621024"/>
                  <a:pt x="1190880" y="3633032"/>
                  <a:pt x="1179576" y="3639312"/>
                </a:cubicBezTo>
                <a:cubicBezTo>
                  <a:pt x="1162725" y="3648674"/>
                  <a:pt x="1124712" y="3657600"/>
                  <a:pt x="1124712" y="3657600"/>
                </a:cubicBezTo>
                <a:cubicBezTo>
                  <a:pt x="1121664" y="3666744"/>
                  <a:pt x="1120915" y="3677012"/>
                  <a:pt x="1115568" y="3685032"/>
                </a:cubicBezTo>
                <a:cubicBezTo>
                  <a:pt x="1098842" y="3710121"/>
                  <a:pt x="1078257" y="3719310"/>
                  <a:pt x="1051560" y="3730752"/>
                </a:cubicBezTo>
                <a:cubicBezTo>
                  <a:pt x="1042701" y="3734549"/>
                  <a:pt x="1033272" y="3736848"/>
                  <a:pt x="1024128" y="3739896"/>
                </a:cubicBezTo>
                <a:cubicBezTo>
                  <a:pt x="1014984" y="3749040"/>
                  <a:pt x="1007662" y="3760474"/>
                  <a:pt x="996696" y="3767328"/>
                </a:cubicBezTo>
                <a:cubicBezTo>
                  <a:pt x="973741" y="3781675"/>
                  <a:pt x="940537" y="3788226"/>
                  <a:pt x="914400" y="3794760"/>
                </a:cubicBezTo>
                <a:cubicBezTo>
                  <a:pt x="908304" y="3803904"/>
                  <a:pt x="900575" y="3812149"/>
                  <a:pt x="896112" y="3822192"/>
                </a:cubicBezTo>
                <a:cubicBezTo>
                  <a:pt x="888283" y="3839808"/>
                  <a:pt x="883920" y="3858768"/>
                  <a:pt x="877824" y="3877056"/>
                </a:cubicBezTo>
                <a:lnTo>
                  <a:pt x="868680" y="3904488"/>
                </a:lnTo>
                <a:cubicBezTo>
                  <a:pt x="865632" y="3913632"/>
                  <a:pt x="861121" y="3922413"/>
                  <a:pt x="859536" y="3931920"/>
                </a:cubicBezTo>
                <a:cubicBezTo>
                  <a:pt x="848326" y="3999180"/>
                  <a:pt x="854889" y="3968797"/>
                  <a:pt x="841248" y="4023360"/>
                </a:cubicBezTo>
                <a:cubicBezTo>
                  <a:pt x="838200" y="4066032"/>
                  <a:pt x="839539" y="4109246"/>
                  <a:pt x="832104" y="4151376"/>
                </a:cubicBezTo>
                <a:cubicBezTo>
                  <a:pt x="830194" y="4162198"/>
                  <a:pt x="817675" y="4168518"/>
                  <a:pt x="813816" y="4178808"/>
                </a:cubicBezTo>
                <a:cubicBezTo>
                  <a:pt x="808359" y="4193360"/>
                  <a:pt x="807720" y="4209288"/>
                  <a:pt x="804672" y="4224528"/>
                </a:cubicBezTo>
                <a:cubicBezTo>
                  <a:pt x="801624" y="4291584"/>
                  <a:pt x="800881" y="4358785"/>
                  <a:pt x="795528" y="4425696"/>
                </a:cubicBezTo>
                <a:cubicBezTo>
                  <a:pt x="794759" y="4435304"/>
                  <a:pt x="793910" y="4447107"/>
                  <a:pt x="786384" y="4453128"/>
                </a:cubicBezTo>
                <a:cubicBezTo>
                  <a:pt x="776571" y="4460979"/>
                  <a:pt x="762000" y="4459224"/>
                  <a:pt x="749808" y="4462272"/>
                </a:cubicBezTo>
                <a:cubicBezTo>
                  <a:pt x="726824" y="4531223"/>
                  <a:pt x="757828" y="4446232"/>
                  <a:pt x="722376" y="4517136"/>
                </a:cubicBezTo>
                <a:cubicBezTo>
                  <a:pt x="711486" y="4538916"/>
                  <a:pt x="706898" y="4579765"/>
                  <a:pt x="704088" y="4599432"/>
                </a:cubicBezTo>
                <a:cubicBezTo>
                  <a:pt x="700613" y="4623759"/>
                  <a:pt x="698984" y="4648345"/>
                  <a:pt x="694944" y="4672584"/>
                </a:cubicBezTo>
                <a:cubicBezTo>
                  <a:pt x="692878" y="4684980"/>
                  <a:pt x="692771" y="4698703"/>
                  <a:pt x="685800" y="4709160"/>
                </a:cubicBezTo>
                <a:cubicBezTo>
                  <a:pt x="672697" y="4728814"/>
                  <a:pt x="649192" y="4727464"/>
                  <a:pt x="630936" y="4736592"/>
                </a:cubicBezTo>
                <a:cubicBezTo>
                  <a:pt x="621106" y="4741507"/>
                  <a:pt x="613334" y="4749965"/>
                  <a:pt x="603504" y="4754880"/>
                </a:cubicBezTo>
                <a:cubicBezTo>
                  <a:pt x="588888" y="4762188"/>
                  <a:pt x="553168" y="4769262"/>
                  <a:pt x="539496" y="4773168"/>
                </a:cubicBezTo>
                <a:cubicBezTo>
                  <a:pt x="475658" y="4791407"/>
                  <a:pt x="557292" y="4775851"/>
                  <a:pt x="448056" y="4791456"/>
                </a:cubicBezTo>
                <a:cubicBezTo>
                  <a:pt x="435864" y="4797552"/>
                  <a:pt x="424136" y="4804682"/>
                  <a:pt x="411480" y="4809744"/>
                </a:cubicBezTo>
                <a:cubicBezTo>
                  <a:pt x="393582" y="4816903"/>
                  <a:pt x="374904" y="4821936"/>
                  <a:pt x="356616" y="4828032"/>
                </a:cubicBezTo>
                <a:lnTo>
                  <a:pt x="329184" y="4837176"/>
                </a:lnTo>
                <a:lnTo>
                  <a:pt x="301752" y="4846320"/>
                </a:lnTo>
                <a:lnTo>
                  <a:pt x="274320" y="4855464"/>
                </a:lnTo>
                <a:cubicBezTo>
                  <a:pt x="268224" y="4864608"/>
                  <a:pt x="263803" y="4875125"/>
                  <a:pt x="256032" y="4882896"/>
                </a:cubicBezTo>
                <a:cubicBezTo>
                  <a:pt x="248261" y="4890667"/>
                  <a:pt x="237392" y="4894590"/>
                  <a:pt x="228600" y="4901184"/>
                </a:cubicBezTo>
                <a:cubicBezTo>
                  <a:pt x="225152" y="4903770"/>
                  <a:pt x="222504" y="4907280"/>
                  <a:pt x="219456" y="4910328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09164" y="1616152"/>
            <a:ext cx="2286000" cy="4700828"/>
          </a:xfrm>
          <a:custGeom>
            <a:avLst/>
            <a:gdLst>
              <a:gd name="connsiteX0" fmla="*/ 2286000 w 2286000"/>
              <a:gd name="connsiteY0" fmla="*/ 4700828 h 4700828"/>
              <a:gd name="connsiteX1" fmla="*/ 2240280 w 2286000"/>
              <a:gd name="connsiteY1" fmla="*/ 4673396 h 4700828"/>
              <a:gd name="connsiteX2" fmla="*/ 2221992 w 2286000"/>
              <a:gd name="connsiteY2" fmla="*/ 4645964 h 4700828"/>
              <a:gd name="connsiteX3" fmla="*/ 2194560 w 2286000"/>
              <a:gd name="connsiteY3" fmla="*/ 4618532 h 4700828"/>
              <a:gd name="connsiteX4" fmla="*/ 2148840 w 2286000"/>
              <a:gd name="connsiteY4" fmla="*/ 4563668 h 4700828"/>
              <a:gd name="connsiteX5" fmla="*/ 2121408 w 2286000"/>
              <a:gd name="connsiteY5" fmla="*/ 4545380 h 4700828"/>
              <a:gd name="connsiteX6" fmla="*/ 2029968 w 2286000"/>
              <a:gd name="connsiteY6" fmla="*/ 4517948 h 4700828"/>
              <a:gd name="connsiteX7" fmla="*/ 1993392 w 2286000"/>
              <a:gd name="connsiteY7" fmla="*/ 4499660 h 4700828"/>
              <a:gd name="connsiteX8" fmla="*/ 1965960 w 2286000"/>
              <a:gd name="connsiteY8" fmla="*/ 4472228 h 4700828"/>
              <a:gd name="connsiteX9" fmla="*/ 1920240 w 2286000"/>
              <a:gd name="connsiteY9" fmla="*/ 4389932 h 4700828"/>
              <a:gd name="connsiteX10" fmla="*/ 1901952 w 2286000"/>
              <a:gd name="connsiteY10" fmla="*/ 4170476 h 4700828"/>
              <a:gd name="connsiteX11" fmla="*/ 1892808 w 2286000"/>
              <a:gd name="connsiteY11" fmla="*/ 4143044 h 4700828"/>
              <a:gd name="connsiteX12" fmla="*/ 1883664 w 2286000"/>
              <a:gd name="connsiteY12" fmla="*/ 3832148 h 4700828"/>
              <a:gd name="connsiteX13" fmla="*/ 1856232 w 2286000"/>
              <a:gd name="connsiteY13" fmla="*/ 3731564 h 4700828"/>
              <a:gd name="connsiteX14" fmla="*/ 1837944 w 2286000"/>
              <a:gd name="connsiteY14" fmla="*/ 3704132 h 4700828"/>
              <a:gd name="connsiteX15" fmla="*/ 1819656 w 2286000"/>
              <a:gd name="connsiteY15" fmla="*/ 3630980 h 4700828"/>
              <a:gd name="connsiteX16" fmla="*/ 1837944 w 2286000"/>
              <a:gd name="connsiteY16" fmla="*/ 3557828 h 4700828"/>
              <a:gd name="connsiteX17" fmla="*/ 1874520 w 2286000"/>
              <a:gd name="connsiteY17" fmla="*/ 3502964 h 4700828"/>
              <a:gd name="connsiteX18" fmla="*/ 1901952 w 2286000"/>
              <a:gd name="connsiteY18" fmla="*/ 3438956 h 4700828"/>
              <a:gd name="connsiteX19" fmla="*/ 1929384 w 2286000"/>
              <a:gd name="connsiteY19" fmla="*/ 3420668 h 4700828"/>
              <a:gd name="connsiteX20" fmla="*/ 1938528 w 2286000"/>
              <a:gd name="connsiteY20" fmla="*/ 3393236 h 4700828"/>
              <a:gd name="connsiteX21" fmla="*/ 1984248 w 2286000"/>
              <a:gd name="connsiteY21" fmla="*/ 3338372 h 4700828"/>
              <a:gd name="connsiteX22" fmla="*/ 2011680 w 2286000"/>
              <a:gd name="connsiteY22" fmla="*/ 3320084 h 4700828"/>
              <a:gd name="connsiteX23" fmla="*/ 2066544 w 2286000"/>
              <a:gd name="connsiteY23" fmla="*/ 3274364 h 4700828"/>
              <a:gd name="connsiteX24" fmla="*/ 2093976 w 2286000"/>
              <a:gd name="connsiteY24" fmla="*/ 3219500 h 4700828"/>
              <a:gd name="connsiteX25" fmla="*/ 2121408 w 2286000"/>
              <a:gd name="connsiteY25" fmla="*/ 3164636 h 4700828"/>
              <a:gd name="connsiteX26" fmla="*/ 2112264 w 2286000"/>
              <a:gd name="connsiteY26" fmla="*/ 2945180 h 4700828"/>
              <a:gd name="connsiteX27" fmla="*/ 2103120 w 2286000"/>
              <a:gd name="connsiteY27" fmla="*/ 2908604 h 4700828"/>
              <a:gd name="connsiteX28" fmla="*/ 2084832 w 2286000"/>
              <a:gd name="connsiteY28" fmla="*/ 2835452 h 4700828"/>
              <a:gd name="connsiteX29" fmla="*/ 2048256 w 2286000"/>
              <a:gd name="connsiteY29" fmla="*/ 2780588 h 4700828"/>
              <a:gd name="connsiteX30" fmla="*/ 2029968 w 2286000"/>
              <a:gd name="connsiteY30" fmla="*/ 2716580 h 4700828"/>
              <a:gd name="connsiteX31" fmla="*/ 2011680 w 2286000"/>
              <a:gd name="connsiteY31" fmla="*/ 2661716 h 4700828"/>
              <a:gd name="connsiteX32" fmla="*/ 2002536 w 2286000"/>
              <a:gd name="connsiteY32" fmla="*/ 2451404 h 4700828"/>
              <a:gd name="connsiteX33" fmla="*/ 1975104 w 2286000"/>
              <a:gd name="connsiteY33" fmla="*/ 2396540 h 4700828"/>
              <a:gd name="connsiteX34" fmla="*/ 1938528 w 2286000"/>
              <a:gd name="connsiteY34" fmla="*/ 2286812 h 4700828"/>
              <a:gd name="connsiteX35" fmla="*/ 1929384 w 2286000"/>
              <a:gd name="connsiteY35" fmla="*/ 2259380 h 4700828"/>
              <a:gd name="connsiteX36" fmla="*/ 1883664 w 2286000"/>
              <a:gd name="connsiteY36" fmla="*/ 2204516 h 4700828"/>
              <a:gd name="connsiteX37" fmla="*/ 1819656 w 2286000"/>
              <a:gd name="connsiteY37" fmla="*/ 2122220 h 4700828"/>
              <a:gd name="connsiteX38" fmla="*/ 1801368 w 2286000"/>
              <a:gd name="connsiteY38" fmla="*/ 2094788 h 4700828"/>
              <a:gd name="connsiteX39" fmla="*/ 1783080 w 2286000"/>
              <a:gd name="connsiteY39" fmla="*/ 2039924 h 4700828"/>
              <a:gd name="connsiteX40" fmla="*/ 1764792 w 2286000"/>
              <a:gd name="connsiteY40" fmla="*/ 2012492 h 4700828"/>
              <a:gd name="connsiteX41" fmla="*/ 1746504 w 2286000"/>
              <a:gd name="connsiteY41" fmla="*/ 1975916 h 4700828"/>
              <a:gd name="connsiteX42" fmla="*/ 1709928 w 2286000"/>
              <a:gd name="connsiteY42" fmla="*/ 1921052 h 4700828"/>
              <a:gd name="connsiteX43" fmla="*/ 1719072 w 2286000"/>
              <a:gd name="connsiteY43" fmla="*/ 1692452 h 4700828"/>
              <a:gd name="connsiteX44" fmla="*/ 1737360 w 2286000"/>
              <a:gd name="connsiteY44" fmla="*/ 1601012 h 4700828"/>
              <a:gd name="connsiteX45" fmla="*/ 1755648 w 2286000"/>
              <a:gd name="connsiteY45" fmla="*/ 1546148 h 4700828"/>
              <a:gd name="connsiteX46" fmla="*/ 1746504 w 2286000"/>
              <a:gd name="connsiteY46" fmla="*/ 1399844 h 4700828"/>
              <a:gd name="connsiteX47" fmla="*/ 1709928 w 2286000"/>
              <a:gd name="connsiteY47" fmla="*/ 1390700 h 4700828"/>
              <a:gd name="connsiteX48" fmla="*/ 1664208 w 2286000"/>
              <a:gd name="connsiteY48" fmla="*/ 1372412 h 4700828"/>
              <a:gd name="connsiteX49" fmla="*/ 1636776 w 2286000"/>
              <a:gd name="connsiteY49" fmla="*/ 1354124 h 4700828"/>
              <a:gd name="connsiteX50" fmla="*/ 1581912 w 2286000"/>
              <a:gd name="connsiteY50" fmla="*/ 1335836 h 4700828"/>
              <a:gd name="connsiteX51" fmla="*/ 1527048 w 2286000"/>
              <a:gd name="connsiteY51" fmla="*/ 1308404 h 4700828"/>
              <a:gd name="connsiteX52" fmla="*/ 1408176 w 2286000"/>
              <a:gd name="connsiteY52" fmla="*/ 1299260 h 4700828"/>
              <a:gd name="connsiteX53" fmla="*/ 1380744 w 2286000"/>
              <a:gd name="connsiteY53" fmla="*/ 1290116 h 4700828"/>
              <a:gd name="connsiteX54" fmla="*/ 1316736 w 2286000"/>
              <a:gd name="connsiteY54" fmla="*/ 1262684 h 4700828"/>
              <a:gd name="connsiteX55" fmla="*/ 1243584 w 2286000"/>
              <a:gd name="connsiteY55" fmla="*/ 1235252 h 4700828"/>
              <a:gd name="connsiteX56" fmla="*/ 1188720 w 2286000"/>
              <a:gd name="connsiteY56" fmla="*/ 1198676 h 4700828"/>
              <a:gd name="connsiteX57" fmla="*/ 1124712 w 2286000"/>
              <a:gd name="connsiteY57" fmla="*/ 1180388 h 4700828"/>
              <a:gd name="connsiteX58" fmla="*/ 1088136 w 2286000"/>
              <a:gd name="connsiteY58" fmla="*/ 1171244 h 4700828"/>
              <a:gd name="connsiteX59" fmla="*/ 1033272 w 2286000"/>
              <a:gd name="connsiteY59" fmla="*/ 1152956 h 4700828"/>
              <a:gd name="connsiteX60" fmla="*/ 978408 w 2286000"/>
              <a:gd name="connsiteY60" fmla="*/ 1125524 h 4700828"/>
              <a:gd name="connsiteX61" fmla="*/ 941832 w 2286000"/>
              <a:gd name="connsiteY61" fmla="*/ 1107236 h 4700828"/>
              <a:gd name="connsiteX62" fmla="*/ 896112 w 2286000"/>
              <a:gd name="connsiteY62" fmla="*/ 1088948 h 4700828"/>
              <a:gd name="connsiteX63" fmla="*/ 841248 w 2286000"/>
              <a:gd name="connsiteY63" fmla="*/ 1043228 h 4700828"/>
              <a:gd name="connsiteX64" fmla="*/ 822960 w 2286000"/>
              <a:gd name="connsiteY64" fmla="*/ 1015796 h 4700828"/>
              <a:gd name="connsiteX65" fmla="*/ 795528 w 2286000"/>
              <a:gd name="connsiteY65" fmla="*/ 997508 h 4700828"/>
              <a:gd name="connsiteX66" fmla="*/ 740664 w 2286000"/>
              <a:gd name="connsiteY66" fmla="*/ 942644 h 4700828"/>
              <a:gd name="connsiteX67" fmla="*/ 694944 w 2286000"/>
              <a:gd name="connsiteY67" fmla="*/ 887780 h 4700828"/>
              <a:gd name="connsiteX68" fmla="*/ 685800 w 2286000"/>
              <a:gd name="connsiteY68" fmla="*/ 860348 h 4700828"/>
              <a:gd name="connsiteX69" fmla="*/ 585216 w 2286000"/>
              <a:gd name="connsiteY69" fmla="*/ 768908 h 4700828"/>
              <a:gd name="connsiteX70" fmla="*/ 539496 w 2286000"/>
              <a:gd name="connsiteY70" fmla="*/ 750620 h 4700828"/>
              <a:gd name="connsiteX71" fmla="*/ 493776 w 2286000"/>
              <a:gd name="connsiteY71" fmla="*/ 714044 h 4700828"/>
              <a:gd name="connsiteX72" fmla="*/ 429768 w 2286000"/>
              <a:gd name="connsiteY72" fmla="*/ 668324 h 4700828"/>
              <a:gd name="connsiteX73" fmla="*/ 374904 w 2286000"/>
              <a:gd name="connsiteY73" fmla="*/ 622604 h 4700828"/>
              <a:gd name="connsiteX74" fmla="*/ 356616 w 2286000"/>
              <a:gd name="connsiteY74" fmla="*/ 595172 h 4700828"/>
              <a:gd name="connsiteX75" fmla="*/ 320040 w 2286000"/>
              <a:gd name="connsiteY75" fmla="*/ 586028 h 4700828"/>
              <a:gd name="connsiteX76" fmla="*/ 256032 w 2286000"/>
              <a:gd name="connsiteY76" fmla="*/ 522020 h 4700828"/>
              <a:gd name="connsiteX77" fmla="*/ 201168 w 2286000"/>
              <a:gd name="connsiteY77" fmla="*/ 467156 h 4700828"/>
              <a:gd name="connsiteX78" fmla="*/ 146304 w 2286000"/>
              <a:gd name="connsiteY78" fmla="*/ 421436 h 4700828"/>
              <a:gd name="connsiteX79" fmla="*/ 109728 w 2286000"/>
              <a:gd name="connsiteY79" fmla="*/ 375716 h 4700828"/>
              <a:gd name="connsiteX80" fmla="*/ 64008 w 2286000"/>
              <a:gd name="connsiteY80" fmla="*/ 329996 h 4700828"/>
              <a:gd name="connsiteX81" fmla="*/ 45720 w 2286000"/>
              <a:gd name="connsiteY81" fmla="*/ 302564 h 4700828"/>
              <a:gd name="connsiteX82" fmla="*/ 36576 w 2286000"/>
              <a:gd name="connsiteY82" fmla="*/ 275132 h 4700828"/>
              <a:gd name="connsiteX83" fmla="*/ 18288 w 2286000"/>
              <a:gd name="connsiteY83" fmla="*/ 192836 h 4700828"/>
              <a:gd name="connsiteX84" fmla="*/ 9144 w 2286000"/>
              <a:gd name="connsiteY84" fmla="*/ 165404 h 4700828"/>
              <a:gd name="connsiteX85" fmla="*/ 0 w 2286000"/>
              <a:gd name="connsiteY85" fmla="*/ 128828 h 4700828"/>
              <a:gd name="connsiteX86" fmla="*/ 36576 w 2286000"/>
              <a:gd name="connsiteY86" fmla="*/ 812 h 4700828"/>
              <a:gd name="connsiteX87" fmla="*/ 45720 w 2286000"/>
              <a:gd name="connsiteY87" fmla="*/ 812 h 470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286000" h="4700828">
                <a:moveTo>
                  <a:pt x="2286000" y="4700828"/>
                </a:moveTo>
                <a:cubicBezTo>
                  <a:pt x="2270760" y="4691684"/>
                  <a:pt x="2253774" y="4684962"/>
                  <a:pt x="2240280" y="4673396"/>
                </a:cubicBezTo>
                <a:cubicBezTo>
                  <a:pt x="2231936" y="4666244"/>
                  <a:pt x="2229027" y="4654407"/>
                  <a:pt x="2221992" y="4645964"/>
                </a:cubicBezTo>
                <a:cubicBezTo>
                  <a:pt x="2213713" y="4636030"/>
                  <a:pt x="2202839" y="4628466"/>
                  <a:pt x="2194560" y="4618532"/>
                </a:cubicBezTo>
                <a:cubicBezTo>
                  <a:pt x="2161866" y="4579299"/>
                  <a:pt x="2192554" y="4600097"/>
                  <a:pt x="2148840" y="4563668"/>
                </a:cubicBezTo>
                <a:cubicBezTo>
                  <a:pt x="2140397" y="4556633"/>
                  <a:pt x="2131509" y="4549709"/>
                  <a:pt x="2121408" y="4545380"/>
                </a:cubicBezTo>
                <a:cubicBezTo>
                  <a:pt x="2029528" y="4506003"/>
                  <a:pt x="2152900" y="4579414"/>
                  <a:pt x="2029968" y="4517948"/>
                </a:cubicBezTo>
                <a:cubicBezTo>
                  <a:pt x="2017776" y="4511852"/>
                  <a:pt x="2004484" y="4507583"/>
                  <a:pt x="1993392" y="4499660"/>
                </a:cubicBezTo>
                <a:cubicBezTo>
                  <a:pt x="1982869" y="4492144"/>
                  <a:pt x="1973899" y="4482436"/>
                  <a:pt x="1965960" y="4472228"/>
                </a:cubicBezTo>
                <a:cubicBezTo>
                  <a:pt x="1929278" y="4425065"/>
                  <a:pt x="1934036" y="4431321"/>
                  <a:pt x="1920240" y="4389932"/>
                </a:cubicBezTo>
                <a:cubicBezTo>
                  <a:pt x="1916054" y="4314575"/>
                  <a:pt x="1918110" y="4243186"/>
                  <a:pt x="1901952" y="4170476"/>
                </a:cubicBezTo>
                <a:cubicBezTo>
                  <a:pt x="1899861" y="4161067"/>
                  <a:pt x="1895856" y="4152188"/>
                  <a:pt x="1892808" y="4143044"/>
                </a:cubicBezTo>
                <a:cubicBezTo>
                  <a:pt x="1889760" y="4039412"/>
                  <a:pt x="1888974" y="3935689"/>
                  <a:pt x="1883664" y="3832148"/>
                </a:cubicBezTo>
                <a:cubicBezTo>
                  <a:pt x="1882710" y="3813541"/>
                  <a:pt x="1864587" y="3744097"/>
                  <a:pt x="1856232" y="3731564"/>
                </a:cubicBezTo>
                <a:cubicBezTo>
                  <a:pt x="1850136" y="3722420"/>
                  <a:pt x="1842859" y="3713962"/>
                  <a:pt x="1837944" y="3704132"/>
                </a:cubicBezTo>
                <a:cubicBezTo>
                  <a:pt x="1828571" y="3685387"/>
                  <a:pt x="1823134" y="3648370"/>
                  <a:pt x="1819656" y="3630980"/>
                </a:cubicBezTo>
                <a:cubicBezTo>
                  <a:pt x="1825752" y="3606596"/>
                  <a:pt x="1828043" y="3580930"/>
                  <a:pt x="1837944" y="3557828"/>
                </a:cubicBezTo>
                <a:cubicBezTo>
                  <a:pt x="1846602" y="3537626"/>
                  <a:pt x="1874520" y="3502964"/>
                  <a:pt x="1874520" y="3502964"/>
                </a:cubicBezTo>
                <a:cubicBezTo>
                  <a:pt x="1881515" y="3474983"/>
                  <a:pt x="1880903" y="3460005"/>
                  <a:pt x="1901952" y="3438956"/>
                </a:cubicBezTo>
                <a:cubicBezTo>
                  <a:pt x="1909723" y="3431185"/>
                  <a:pt x="1920240" y="3426764"/>
                  <a:pt x="1929384" y="3420668"/>
                </a:cubicBezTo>
                <a:cubicBezTo>
                  <a:pt x="1932432" y="3411524"/>
                  <a:pt x="1934217" y="3401857"/>
                  <a:pt x="1938528" y="3393236"/>
                </a:cubicBezTo>
                <a:cubicBezTo>
                  <a:pt x="1948803" y="3372685"/>
                  <a:pt x="1966914" y="3352817"/>
                  <a:pt x="1984248" y="3338372"/>
                </a:cubicBezTo>
                <a:cubicBezTo>
                  <a:pt x="1992691" y="3331337"/>
                  <a:pt x="2003237" y="3327119"/>
                  <a:pt x="2011680" y="3320084"/>
                </a:cubicBezTo>
                <a:cubicBezTo>
                  <a:pt x="2082086" y="3261412"/>
                  <a:pt x="1998436" y="3319770"/>
                  <a:pt x="2066544" y="3274364"/>
                </a:cubicBezTo>
                <a:cubicBezTo>
                  <a:pt x="2118955" y="3195748"/>
                  <a:pt x="2056118" y="3295216"/>
                  <a:pt x="2093976" y="3219500"/>
                </a:cubicBezTo>
                <a:cubicBezTo>
                  <a:pt x="2129428" y="3148596"/>
                  <a:pt x="2098424" y="3233587"/>
                  <a:pt x="2121408" y="3164636"/>
                </a:cubicBezTo>
                <a:cubicBezTo>
                  <a:pt x="2118360" y="3091484"/>
                  <a:pt x="2117480" y="3018209"/>
                  <a:pt x="2112264" y="2945180"/>
                </a:cubicBezTo>
                <a:cubicBezTo>
                  <a:pt x="2111369" y="2932645"/>
                  <a:pt x="2105846" y="2920872"/>
                  <a:pt x="2103120" y="2908604"/>
                </a:cubicBezTo>
                <a:cubicBezTo>
                  <a:pt x="2100117" y="2895093"/>
                  <a:pt x="2093910" y="2851792"/>
                  <a:pt x="2084832" y="2835452"/>
                </a:cubicBezTo>
                <a:cubicBezTo>
                  <a:pt x="2074158" y="2816239"/>
                  <a:pt x="2055207" y="2801440"/>
                  <a:pt x="2048256" y="2780588"/>
                </a:cubicBezTo>
                <a:cubicBezTo>
                  <a:pt x="2017526" y="2688397"/>
                  <a:pt x="2064413" y="2831397"/>
                  <a:pt x="2029968" y="2716580"/>
                </a:cubicBezTo>
                <a:cubicBezTo>
                  <a:pt x="2024429" y="2698116"/>
                  <a:pt x="2017776" y="2680004"/>
                  <a:pt x="2011680" y="2661716"/>
                </a:cubicBezTo>
                <a:cubicBezTo>
                  <a:pt x="2008632" y="2591612"/>
                  <a:pt x="2007918" y="2521368"/>
                  <a:pt x="2002536" y="2451404"/>
                </a:cubicBezTo>
                <a:cubicBezTo>
                  <a:pt x="2000062" y="2419238"/>
                  <a:pt x="1987172" y="2425502"/>
                  <a:pt x="1975104" y="2396540"/>
                </a:cubicBezTo>
                <a:lnTo>
                  <a:pt x="1938528" y="2286812"/>
                </a:lnTo>
                <a:cubicBezTo>
                  <a:pt x="1935480" y="2277668"/>
                  <a:pt x="1934731" y="2267400"/>
                  <a:pt x="1929384" y="2259380"/>
                </a:cubicBezTo>
                <a:cubicBezTo>
                  <a:pt x="1903923" y="2221188"/>
                  <a:pt x="1918867" y="2239719"/>
                  <a:pt x="1883664" y="2204516"/>
                </a:cubicBezTo>
                <a:cubicBezTo>
                  <a:pt x="1858679" y="2129561"/>
                  <a:pt x="1901895" y="2245579"/>
                  <a:pt x="1819656" y="2122220"/>
                </a:cubicBezTo>
                <a:cubicBezTo>
                  <a:pt x="1813560" y="2113076"/>
                  <a:pt x="1805831" y="2104831"/>
                  <a:pt x="1801368" y="2094788"/>
                </a:cubicBezTo>
                <a:cubicBezTo>
                  <a:pt x="1793539" y="2077172"/>
                  <a:pt x="1793773" y="2055964"/>
                  <a:pt x="1783080" y="2039924"/>
                </a:cubicBezTo>
                <a:cubicBezTo>
                  <a:pt x="1776984" y="2030780"/>
                  <a:pt x="1770244" y="2022034"/>
                  <a:pt x="1764792" y="2012492"/>
                </a:cubicBezTo>
                <a:cubicBezTo>
                  <a:pt x="1758029" y="2000657"/>
                  <a:pt x="1753517" y="1987605"/>
                  <a:pt x="1746504" y="1975916"/>
                </a:cubicBezTo>
                <a:cubicBezTo>
                  <a:pt x="1735196" y="1957069"/>
                  <a:pt x="1709928" y="1921052"/>
                  <a:pt x="1709928" y="1921052"/>
                </a:cubicBezTo>
                <a:cubicBezTo>
                  <a:pt x="1712976" y="1844852"/>
                  <a:pt x="1712559" y="1768434"/>
                  <a:pt x="1719072" y="1692452"/>
                </a:cubicBezTo>
                <a:cubicBezTo>
                  <a:pt x="1721727" y="1661482"/>
                  <a:pt x="1727530" y="1630501"/>
                  <a:pt x="1737360" y="1601012"/>
                </a:cubicBezTo>
                <a:lnTo>
                  <a:pt x="1755648" y="1546148"/>
                </a:lnTo>
                <a:cubicBezTo>
                  <a:pt x="1752600" y="1497380"/>
                  <a:pt x="1760292" y="1446722"/>
                  <a:pt x="1746504" y="1399844"/>
                </a:cubicBezTo>
                <a:cubicBezTo>
                  <a:pt x="1742958" y="1387787"/>
                  <a:pt x="1721850" y="1394674"/>
                  <a:pt x="1709928" y="1390700"/>
                </a:cubicBezTo>
                <a:cubicBezTo>
                  <a:pt x="1694356" y="1385509"/>
                  <a:pt x="1678889" y="1379753"/>
                  <a:pt x="1664208" y="1372412"/>
                </a:cubicBezTo>
                <a:cubicBezTo>
                  <a:pt x="1654378" y="1367497"/>
                  <a:pt x="1646819" y="1358587"/>
                  <a:pt x="1636776" y="1354124"/>
                </a:cubicBezTo>
                <a:cubicBezTo>
                  <a:pt x="1619160" y="1346295"/>
                  <a:pt x="1597952" y="1346529"/>
                  <a:pt x="1581912" y="1335836"/>
                </a:cubicBezTo>
                <a:cubicBezTo>
                  <a:pt x="1563062" y="1323269"/>
                  <a:pt x="1550345" y="1311316"/>
                  <a:pt x="1527048" y="1308404"/>
                </a:cubicBezTo>
                <a:cubicBezTo>
                  <a:pt x="1487614" y="1303475"/>
                  <a:pt x="1447800" y="1302308"/>
                  <a:pt x="1408176" y="1299260"/>
                </a:cubicBezTo>
                <a:cubicBezTo>
                  <a:pt x="1399032" y="1296212"/>
                  <a:pt x="1389693" y="1293696"/>
                  <a:pt x="1380744" y="1290116"/>
                </a:cubicBezTo>
                <a:cubicBezTo>
                  <a:pt x="1359191" y="1281495"/>
                  <a:pt x="1338551" y="1270617"/>
                  <a:pt x="1316736" y="1262684"/>
                </a:cubicBezTo>
                <a:cubicBezTo>
                  <a:pt x="1261645" y="1242651"/>
                  <a:pt x="1297140" y="1267385"/>
                  <a:pt x="1243584" y="1235252"/>
                </a:cubicBezTo>
                <a:cubicBezTo>
                  <a:pt x="1224737" y="1223944"/>
                  <a:pt x="1210043" y="1204007"/>
                  <a:pt x="1188720" y="1198676"/>
                </a:cubicBezTo>
                <a:cubicBezTo>
                  <a:pt x="1074377" y="1170090"/>
                  <a:pt x="1216539" y="1206624"/>
                  <a:pt x="1124712" y="1180388"/>
                </a:cubicBezTo>
                <a:cubicBezTo>
                  <a:pt x="1112628" y="1176936"/>
                  <a:pt x="1100173" y="1174855"/>
                  <a:pt x="1088136" y="1171244"/>
                </a:cubicBezTo>
                <a:cubicBezTo>
                  <a:pt x="1069672" y="1165705"/>
                  <a:pt x="1049312" y="1163649"/>
                  <a:pt x="1033272" y="1152956"/>
                </a:cubicBezTo>
                <a:cubicBezTo>
                  <a:pt x="980554" y="1117811"/>
                  <a:pt x="1031409" y="1148239"/>
                  <a:pt x="978408" y="1125524"/>
                </a:cubicBezTo>
                <a:cubicBezTo>
                  <a:pt x="965879" y="1120154"/>
                  <a:pt x="954288" y="1112772"/>
                  <a:pt x="941832" y="1107236"/>
                </a:cubicBezTo>
                <a:cubicBezTo>
                  <a:pt x="926833" y="1100570"/>
                  <a:pt x="911352" y="1095044"/>
                  <a:pt x="896112" y="1088948"/>
                </a:cubicBezTo>
                <a:cubicBezTo>
                  <a:pt x="855324" y="1007372"/>
                  <a:pt x="906611" y="1086803"/>
                  <a:pt x="841248" y="1043228"/>
                </a:cubicBezTo>
                <a:cubicBezTo>
                  <a:pt x="832104" y="1037132"/>
                  <a:pt x="830731" y="1023567"/>
                  <a:pt x="822960" y="1015796"/>
                </a:cubicBezTo>
                <a:cubicBezTo>
                  <a:pt x="815189" y="1008025"/>
                  <a:pt x="803742" y="1004809"/>
                  <a:pt x="795528" y="997508"/>
                </a:cubicBezTo>
                <a:cubicBezTo>
                  <a:pt x="776198" y="980325"/>
                  <a:pt x="752230" y="965777"/>
                  <a:pt x="740664" y="942644"/>
                </a:cubicBezTo>
                <a:cubicBezTo>
                  <a:pt x="717461" y="896238"/>
                  <a:pt x="733718" y="913629"/>
                  <a:pt x="694944" y="887780"/>
                </a:cubicBezTo>
                <a:cubicBezTo>
                  <a:pt x="691896" y="878636"/>
                  <a:pt x="691821" y="867874"/>
                  <a:pt x="685800" y="860348"/>
                </a:cubicBezTo>
                <a:cubicBezTo>
                  <a:pt x="671597" y="842594"/>
                  <a:pt x="615333" y="785640"/>
                  <a:pt x="585216" y="768908"/>
                </a:cubicBezTo>
                <a:cubicBezTo>
                  <a:pt x="570868" y="760937"/>
                  <a:pt x="553571" y="759065"/>
                  <a:pt x="539496" y="750620"/>
                </a:cubicBezTo>
                <a:cubicBezTo>
                  <a:pt x="522761" y="740579"/>
                  <a:pt x="509389" y="725754"/>
                  <a:pt x="493776" y="714044"/>
                </a:cubicBezTo>
                <a:cubicBezTo>
                  <a:pt x="455180" y="685097"/>
                  <a:pt x="473033" y="705408"/>
                  <a:pt x="429768" y="668324"/>
                </a:cubicBezTo>
                <a:cubicBezTo>
                  <a:pt x="368163" y="615520"/>
                  <a:pt x="435533" y="663024"/>
                  <a:pt x="374904" y="622604"/>
                </a:cubicBezTo>
                <a:cubicBezTo>
                  <a:pt x="368808" y="613460"/>
                  <a:pt x="365760" y="601268"/>
                  <a:pt x="356616" y="595172"/>
                </a:cubicBezTo>
                <a:cubicBezTo>
                  <a:pt x="346159" y="588201"/>
                  <a:pt x="329498" y="594304"/>
                  <a:pt x="320040" y="586028"/>
                </a:cubicBezTo>
                <a:cubicBezTo>
                  <a:pt x="229745" y="507020"/>
                  <a:pt x="325528" y="545185"/>
                  <a:pt x="256032" y="522020"/>
                </a:cubicBezTo>
                <a:cubicBezTo>
                  <a:pt x="223838" y="473729"/>
                  <a:pt x="254097" y="512524"/>
                  <a:pt x="201168" y="467156"/>
                </a:cubicBezTo>
                <a:cubicBezTo>
                  <a:pt x="139563" y="414352"/>
                  <a:pt x="206933" y="461856"/>
                  <a:pt x="146304" y="421436"/>
                </a:cubicBezTo>
                <a:cubicBezTo>
                  <a:pt x="128503" y="368032"/>
                  <a:pt x="151088" y="417076"/>
                  <a:pt x="109728" y="375716"/>
                </a:cubicBezTo>
                <a:cubicBezTo>
                  <a:pt x="48768" y="314756"/>
                  <a:pt x="137160" y="378764"/>
                  <a:pt x="64008" y="329996"/>
                </a:cubicBezTo>
                <a:cubicBezTo>
                  <a:pt x="57912" y="320852"/>
                  <a:pt x="50635" y="312394"/>
                  <a:pt x="45720" y="302564"/>
                </a:cubicBezTo>
                <a:cubicBezTo>
                  <a:pt x="41409" y="293943"/>
                  <a:pt x="39224" y="284400"/>
                  <a:pt x="36576" y="275132"/>
                </a:cubicBezTo>
                <a:cubicBezTo>
                  <a:pt x="17802" y="209424"/>
                  <a:pt x="37144" y="268260"/>
                  <a:pt x="18288" y="192836"/>
                </a:cubicBezTo>
                <a:cubicBezTo>
                  <a:pt x="15950" y="183485"/>
                  <a:pt x="11792" y="174672"/>
                  <a:pt x="9144" y="165404"/>
                </a:cubicBezTo>
                <a:cubicBezTo>
                  <a:pt x="5692" y="153320"/>
                  <a:pt x="3048" y="141020"/>
                  <a:pt x="0" y="128828"/>
                </a:cubicBezTo>
                <a:cubicBezTo>
                  <a:pt x="7061" y="51154"/>
                  <a:pt x="-13412" y="38303"/>
                  <a:pt x="36576" y="812"/>
                </a:cubicBezTo>
                <a:cubicBezTo>
                  <a:pt x="39014" y="-1017"/>
                  <a:pt x="42672" y="812"/>
                  <a:pt x="45720" y="812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772406" y="1552956"/>
            <a:ext cx="2030734" cy="1371600"/>
          </a:xfrm>
          <a:custGeom>
            <a:avLst/>
            <a:gdLst>
              <a:gd name="connsiteX0" fmla="*/ 2030734 w 2030734"/>
              <a:gd name="connsiteY0" fmla="*/ 0 h 1371600"/>
              <a:gd name="connsiteX1" fmla="*/ 2003302 w 2030734"/>
              <a:gd name="connsiteY1" fmla="*/ 100584 h 1371600"/>
              <a:gd name="connsiteX2" fmla="*/ 1994158 w 2030734"/>
              <a:gd name="connsiteY2" fmla="*/ 137160 h 1371600"/>
              <a:gd name="connsiteX3" fmla="*/ 1948438 w 2030734"/>
              <a:gd name="connsiteY3" fmla="*/ 219456 h 1371600"/>
              <a:gd name="connsiteX4" fmla="*/ 1939294 w 2030734"/>
              <a:gd name="connsiteY4" fmla="*/ 539496 h 1371600"/>
              <a:gd name="connsiteX5" fmla="*/ 1911862 w 2030734"/>
              <a:gd name="connsiteY5" fmla="*/ 557784 h 1371600"/>
              <a:gd name="connsiteX6" fmla="*/ 1875286 w 2030734"/>
              <a:gd name="connsiteY6" fmla="*/ 612648 h 1371600"/>
              <a:gd name="connsiteX7" fmla="*/ 1838710 w 2030734"/>
              <a:gd name="connsiteY7" fmla="*/ 630936 h 1371600"/>
              <a:gd name="connsiteX8" fmla="*/ 1811278 w 2030734"/>
              <a:gd name="connsiteY8" fmla="*/ 658368 h 1371600"/>
              <a:gd name="connsiteX9" fmla="*/ 1756414 w 2030734"/>
              <a:gd name="connsiteY9" fmla="*/ 685800 h 1371600"/>
              <a:gd name="connsiteX10" fmla="*/ 1747270 w 2030734"/>
              <a:gd name="connsiteY10" fmla="*/ 941832 h 1371600"/>
              <a:gd name="connsiteX11" fmla="*/ 1728982 w 2030734"/>
              <a:gd name="connsiteY11" fmla="*/ 969264 h 1371600"/>
              <a:gd name="connsiteX12" fmla="*/ 1701550 w 2030734"/>
              <a:gd name="connsiteY12" fmla="*/ 1033272 h 1371600"/>
              <a:gd name="connsiteX13" fmla="*/ 1683262 w 2030734"/>
              <a:gd name="connsiteY13" fmla="*/ 1252728 h 1371600"/>
              <a:gd name="connsiteX14" fmla="*/ 1674118 w 2030734"/>
              <a:gd name="connsiteY14" fmla="*/ 1280160 h 1371600"/>
              <a:gd name="connsiteX15" fmla="*/ 1655830 w 2030734"/>
              <a:gd name="connsiteY15" fmla="*/ 1307592 h 1371600"/>
              <a:gd name="connsiteX16" fmla="*/ 1619254 w 2030734"/>
              <a:gd name="connsiteY16" fmla="*/ 1344168 h 1371600"/>
              <a:gd name="connsiteX17" fmla="*/ 1564390 w 2030734"/>
              <a:gd name="connsiteY17" fmla="*/ 1371600 h 1371600"/>
              <a:gd name="connsiteX18" fmla="*/ 1436374 w 2030734"/>
              <a:gd name="connsiteY18" fmla="*/ 1362456 h 1371600"/>
              <a:gd name="connsiteX19" fmla="*/ 1418086 w 2030734"/>
              <a:gd name="connsiteY19" fmla="*/ 1335024 h 1371600"/>
              <a:gd name="connsiteX20" fmla="*/ 1390654 w 2030734"/>
              <a:gd name="connsiteY20" fmla="*/ 1316736 h 1371600"/>
              <a:gd name="connsiteX21" fmla="*/ 1363222 w 2030734"/>
              <a:gd name="connsiteY21" fmla="*/ 1307592 h 1371600"/>
              <a:gd name="connsiteX22" fmla="*/ 1317502 w 2030734"/>
              <a:gd name="connsiteY22" fmla="*/ 1289304 h 1371600"/>
              <a:gd name="connsiteX23" fmla="*/ 1280926 w 2030734"/>
              <a:gd name="connsiteY23" fmla="*/ 1271016 h 1371600"/>
              <a:gd name="connsiteX24" fmla="*/ 1235206 w 2030734"/>
              <a:gd name="connsiteY24" fmla="*/ 1261872 h 1371600"/>
              <a:gd name="connsiteX25" fmla="*/ 1152910 w 2030734"/>
              <a:gd name="connsiteY25" fmla="*/ 1234440 h 1371600"/>
              <a:gd name="connsiteX26" fmla="*/ 1125478 w 2030734"/>
              <a:gd name="connsiteY26" fmla="*/ 1207008 h 1371600"/>
              <a:gd name="connsiteX27" fmla="*/ 1088902 w 2030734"/>
              <a:gd name="connsiteY27" fmla="*/ 1188720 h 1371600"/>
              <a:gd name="connsiteX28" fmla="*/ 1061470 w 2030734"/>
              <a:gd name="connsiteY28" fmla="*/ 1152144 h 1371600"/>
              <a:gd name="connsiteX29" fmla="*/ 1034038 w 2030734"/>
              <a:gd name="connsiteY29" fmla="*/ 1133856 h 1371600"/>
              <a:gd name="connsiteX30" fmla="*/ 1015750 w 2030734"/>
              <a:gd name="connsiteY30" fmla="*/ 1106424 h 1371600"/>
              <a:gd name="connsiteX31" fmla="*/ 933454 w 2030734"/>
              <a:gd name="connsiteY31" fmla="*/ 1042416 h 1371600"/>
              <a:gd name="connsiteX32" fmla="*/ 878590 w 2030734"/>
              <a:gd name="connsiteY32" fmla="*/ 1024128 h 1371600"/>
              <a:gd name="connsiteX33" fmla="*/ 851158 w 2030734"/>
              <a:gd name="connsiteY33" fmla="*/ 996696 h 1371600"/>
              <a:gd name="connsiteX34" fmla="*/ 750574 w 2030734"/>
              <a:gd name="connsiteY34" fmla="*/ 941832 h 1371600"/>
              <a:gd name="connsiteX35" fmla="*/ 723142 w 2030734"/>
              <a:gd name="connsiteY35" fmla="*/ 914400 h 1371600"/>
              <a:gd name="connsiteX36" fmla="*/ 704854 w 2030734"/>
              <a:gd name="connsiteY36" fmla="*/ 886968 h 1371600"/>
              <a:gd name="connsiteX37" fmla="*/ 677422 w 2030734"/>
              <a:gd name="connsiteY37" fmla="*/ 877824 h 1371600"/>
              <a:gd name="connsiteX38" fmla="*/ 649990 w 2030734"/>
              <a:gd name="connsiteY38" fmla="*/ 850392 h 1371600"/>
              <a:gd name="connsiteX39" fmla="*/ 631702 w 2030734"/>
              <a:gd name="connsiteY39" fmla="*/ 822960 h 1371600"/>
              <a:gd name="connsiteX40" fmla="*/ 595126 w 2030734"/>
              <a:gd name="connsiteY40" fmla="*/ 795528 h 1371600"/>
              <a:gd name="connsiteX41" fmla="*/ 558550 w 2030734"/>
              <a:gd name="connsiteY41" fmla="*/ 740664 h 1371600"/>
              <a:gd name="connsiteX42" fmla="*/ 476254 w 2030734"/>
              <a:gd name="connsiteY42" fmla="*/ 667512 h 1371600"/>
              <a:gd name="connsiteX43" fmla="*/ 457966 w 2030734"/>
              <a:gd name="connsiteY43" fmla="*/ 640080 h 1371600"/>
              <a:gd name="connsiteX44" fmla="*/ 375670 w 2030734"/>
              <a:gd name="connsiteY44" fmla="*/ 585216 h 1371600"/>
              <a:gd name="connsiteX45" fmla="*/ 311662 w 2030734"/>
              <a:gd name="connsiteY45" fmla="*/ 539496 h 1371600"/>
              <a:gd name="connsiteX46" fmla="*/ 284230 w 2030734"/>
              <a:gd name="connsiteY46" fmla="*/ 521208 h 1371600"/>
              <a:gd name="connsiteX47" fmla="*/ 256798 w 2030734"/>
              <a:gd name="connsiteY47" fmla="*/ 512064 h 1371600"/>
              <a:gd name="connsiteX48" fmla="*/ 201934 w 2030734"/>
              <a:gd name="connsiteY48" fmla="*/ 484632 h 1371600"/>
              <a:gd name="connsiteX49" fmla="*/ 174502 w 2030734"/>
              <a:gd name="connsiteY49" fmla="*/ 457200 h 1371600"/>
              <a:gd name="connsiteX50" fmla="*/ 156214 w 2030734"/>
              <a:gd name="connsiteY50" fmla="*/ 429768 h 1371600"/>
              <a:gd name="connsiteX51" fmla="*/ 128782 w 2030734"/>
              <a:gd name="connsiteY51" fmla="*/ 420624 h 1371600"/>
              <a:gd name="connsiteX52" fmla="*/ 101350 w 2030734"/>
              <a:gd name="connsiteY52" fmla="*/ 365760 h 1371600"/>
              <a:gd name="connsiteX53" fmla="*/ 83062 w 2030734"/>
              <a:gd name="connsiteY53" fmla="*/ 310896 h 1371600"/>
              <a:gd name="connsiteX54" fmla="*/ 73918 w 2030734"/>
              <a:gd name="connsiteY54" fmla="*/ 283464 h 1371600"/>
              <a:gd name="connsiteX55" fmla="*/ 64774 w 2030734"/>
              <a:gd name="connsiteY55" fmla="*/ 256032 h 1371600"/>
              <a:gd name="connsiteX56" fmla="*/ 28198 w 2030734"/>
              <a:gd name="connsiteY56" fmla="*/ 192024 h 1371600"/>
              <a:gd name="connsiteX57" fmla="*/ 766 w 2030734"/>
              <a:gd name="connsiteY57" fmla="*/ 137160 h 1371600"/>
              <a:gd name="connsiteX58" fmla="*/ 766 w 2030734"/>
              <a:gd name="connsiteY58" fmla="*/ 100584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30734" h="1371600">
                <a:moveTo>
                  <a:pt x="2030734" y="0"/>
                </a:moveTo>
                <a:cubicBezTo>
                  <a:pt x="2009731" y="168025"/>
                  <a:pt x="2039915" y="15154"/>
                  <a:pt x="2003302" y="100584"/>
                </a:cubicBezTo>
                <a:cubicBezTo>
                  <a:pt x="1998352" y="112135"/>
                  <a:pt x="1999778" y="125920"/>
                  <a:pt x="1994158" y="137160"/>
                </a:cubicBezTo>
                <a:cubicBezTo>
                  <a:pt x="1931274" y="262928"/>
                  <a:pt x="1973725" y="143596"/>
                  <a:pt x="1948438" y="219456"/>
                </a:cubicBezTo>
                <a:cubicBezTo>
                  <a:pt x="1945390" y="326136"/>
                  <a:pt x="1950765" y="433391"/>
                  <a:pt x="1939294" y="539496"/>
                </a:cubicBezTo>
                <a:cubicBezTo>
                  <a:pt x="1938113" y="550422"/>
                  <a:pt x="1919099" y="549513"/>
                  <a:pt x="1911862" y="557784"/>
                </a:cubicBezTo>
                <a:cubicBezTo>
                  <a:pt x="1897388" y="574325"/>
                  <a:pt x="1894945" y="602818"/>
                  <a:pt x="1875286" y="612648"/>
                </a:cubicBezTo>
                <a:cubicBezTo>
                  <a:pt x="1863094" y="618744"/>
                  <a:pt x="1849802" y="623013"/>
                  <a:pt x="1838710" y="630936"/>
                </a:cubicBezTo>
                <a:cubicBezTo>
                  <a:pt x="1828187" y="638452"/>
                  <a:pt x="1821212" y="650089"/>
                  <a:pt x="1811278" y="658368"/>
                </a:cubicBezTo>
                <a:cubicBezTo>
                  <a:pt x="1787643" y="678063"/>
                  <a:pt x="1783907" y="676636"/>
                  <a:pt x="1756414" y="685800"/>
                </a:cubicBezTo>
                <a:cubicBezTo>
                  <a:pt x="1753366" y="771144"/>
                  <a:pt x="1755496" y="856831"/>
                  <a:pt x="1747270" y="941832"/>
                </a:cubicBezTo>
                <a:cubicBezTo>
                  <a:pt x="1746211" y="952771"/>
                  <a:pt x="1734434" y="959722"/>
                  <a:pt x="1728982" y="969264"/>
                </a:cubicBezTo>
                <a:cubicBezTo>
                  <a:pt x="1710903" y="1000902"/>
                  <a:pt x="1711809" y="1002496"/>
                  <a:pt x="1701550" y="1033272"/>
                </a:cubicBezTo>
                <a:cubicBezTo>
                  <a:pt x="1695454" y="1106424"/>
                  <a:pt x="1691368" y="1179771"/>
                  <a:pt x="1683262" y="1252728"/>
                </a:cubicBezTo>
                <a:cubicBezTo>
                  <a:pt x="1682198" y="1262308"/>
                  <a:pt x="1678429" y="1271539"/>
                  <a:pt x="1674118" y="1280160"/>
                </a:cubicBezTo>
                <a:cubicBezTo>
                  <a:pt x="1669203" y="1289990"/>
                  <a:pt x="1662982" y="1299248"/>
                  <a:pt x="1655830" y="1307592"/>
                </a:cubicBezTo>
                <a:cubicBezTo>
                  <a:pt x="1644609" y="1320683"/>
                  <a:pt x="1632345" y="1332947"/>
                  <a:pt x="1619254" y="1344168"/>
                </a:cubicBezTo>
                <a:cubicBezTo>
                  <a:pt x="1596694" y="1363505"/>
                  <a:pt x="1590941" y="1362750"/>
                  <a:pt x="1564390" y="1371600"/>
                </a:cubicBezTo>
                <a:cubicBezTo>
                  <a:pt x="1521718" y="1368552"/>
                  <a:pt x="1477877" y="1372832"/>
                  <a:pt x="1436374" y="1362456"/>
                </a:cubicBezTo>
                <a:cubicBezTo>
                  <a:pt x="1425712" y="1359791"/>
                  <a:pt x="1425857" y="1342795"/>
                  <a:pt x="1418086" y="1335024"/>
                </a:cubicBezTo>
                <a:cubicBezTo>
                  <a:pt x="1410315" y="1327253"/>
                  <a:pt x="1400484" y="1321651"/>
                  <a:pt x="1390654" y="1316736"/>
                </a:cubicBezTo>
                <a:cubicBezTo>
                  <a:pt x="1382033" y="1312425"/>
                  <a:pt x="1372247" y="1310976"/>
                  <a:pt x="1363222" y="1307592"/>
                </a:cubicBezTo>
                <a:cubicBezTo>
                  <a:pt x="1347853" y="1301829"/>
                  <a:pt x="1332501" y="1295970"/>
                  <a:pt x="1317502" y="1289304"/>
                </a:cubicBezTo>
                <a:cubicBezTo>
                  <a:pt x="1305046" y="1283768"/>
                  <a:pt x="1293858" y="1275327"/>
                  <a:pt x="1280926" y="1271016"/>
                </a:cubicBezTo>
                <a:cubicBezTo>
                  <a:pt x="1266182" y="1266101"/>
                  <a:pt x="1250150" y="1266142"/>
                  <a:pt x="1235206" y="1261872"/>
                </a:cubicBezTo>
                <a:cubicBezTo>
                  <a:pt x="1207403" y="1253928"/>
                  <a:pt x="1152910" y="1234440"/>
                  <a:pt x="1152910" y="1234440"/>
                </a:cubicBezTo>
                <a:cubicBezTo>
                  <a:pt x="1143766" y="1225296"/>
                  <a:pt x="1136001" y="1214524"/>
                  <a:pt x="1125478" y="1207008"/>
                </a:cubicBezTo>
                <a:cubicBezTo>
                  <a:pt x="1114386" y="1199085"/>
                  <a:pt x="1099251" y="1197591"/>
                  <a:pt x="1088902" y="1188720"/>
                </a:cubicBezTo>
                <a:cubicBezTo>
                  <a:pt x="1077331" y="1178802"/>
                  <a:pt x="1072246" y="1162920"/>
                  <a:pt x="1061470" y="1152144"/>
                </a:cubicBezTo>
                <a:cubicBezTo>
                  <a:pt x="1053699" y="1144373"/>
                  <a:pt x="1043182" y="1139952"/>
                  <a:pt x="1034038" y="1133856"/>
                </a:cubicBezTo>
                <a:cubicBezTo>
                  <a:pt x="1027942" y="1124712"/>
                  <a:pt x="1022785" y="1114867"/>
                  <a:pt x="1015750" y="1106424"/>
                </a:cubicBezTo>
                <a:cubicBezTo>
                  <a:pt x="997543" y="1084576"/>
                  <a:pt x="956982" y="1050259"/>
                  <a:pt x="933454" y="1042416"/>
                </a:cubicBezTo>
                <a:lnTo>
                  <a:pt x="878590" y="1024128"/>
                </a:lnTo>
                <a:cubicBezTo>
                  <a:pt x="869446" y="1014984"/>
                  <a:pt x="862068" y="1003639"/>
                  <a:pt x="851158" y="996696"/>
                </a:cubicBezTo>
                <a:cubicBezTo>
                  <a:pt x="815923" y="974273"/>
                  <a:pt x="781442" y="967556"/>
                  <a:pt x="750574" y="941832"/>
                </a:cubicBezTo>
                <a:cubicBezTo>
                  <a:pt x="740640" y="933553"/>
                  <a:pt x="731421" y="924334"/>
                  <a:pt x="723142" y="914400"/>
                </a:cubicBezTo>
                <a:cubicBezTo>
                  <a:pt x="716107" y="905957"/>
                  <a:pt x="713436" y="893833"/>
                  <a:pt x="704854" y="886968"/>
                </a:cubicBezTo>
                <a:cubicBezTo>
                  <a:pt x="697328" y="880947"/>
                  <a:pt x="686566" y="880872"/>
                  <a:pt x="677422" y="877824"/>
                </a:cubicBezTo>
                <a:cubicBezTo>
                  <a:pt x="668278" y="868680"/>
                  <a:pt x="658269" y="860326"/>
                  <a:pt x="649990" y="850392"/>
                </a:cubicBezTo>
                <a:cubicBezTo>
                  <a:pt x="642955" y="841949"/>
                  <a:pt x="639473" y="830731"/>
                  <a:pt x="631702" y="822960"/>
                </a:cubicBezTo>
                <a:cubicBezTo>
                  <a:pt x="620926" y="812184"/>
                  <a:pt x="605251" y="806919"/>
                  <a:pt x="595126" y="795528"/>
                </a:cubicBezTo>
                <a:cubicBezTo>
                  <a:pt x="580524" y="779100"/>
                  <a:pt x="574092" y="756206"/>
                  <a:pt x="558550" y="740664"/>
                </a:cubicBezTo>
                <a:cubicBezTo>
                  <a:pt x="495915" y="678029"/>
                  <a:pt x="525205" y="700146"/>
                  <a:pt x="476254" y="667512"/>
                </a:cubicBezTo>
                <a:cubicBezTo>
                  <a:pt x="470158" y="658368"/>
                  <a:pt x="466237" y="647317"/>
                  <a:pt x="457966" y="640080"/>
                </a:cubicBezTo>
                <a:lnTo>
                  <a:pt x="375670" y="585216"/>
                </a:lnTo>
                <a:cubicBezTo>
                  <a:pt x="311021" y="542117"/>
                  <a:pt x="391056" y="596206"/>
                  <a:pt x="311662" y="539496"/>
                </a:cubicBezTo>
                <a:cubicBezTo>
                  <a:pt x="302719" y="533108"/>
                  <a:pt x="294060" y="526123"/>
                  <a:pt x="284230" y="521208"/>
                </a:cubicBezTo>
                <a:cubicBezTo>
                  <a:pt x="275609" y="516897"/>
                  <a:pt x="265419" y="516375"/>
                  <a:pt x="256798" y="512064"/>
                </a:cubicBezTo>
                <a:cubicBezTo>
                  <a:pt x="185894" y="476612"/>
                  <a:pt x="270885" y="507616"/>
                  <a:pt x="201934" y="484632"/>
                </a:cubicBezTo>
                <a:cubicBezTo>
                  <a:pt x="192790" y="475488"/>
                  <a:pt x="182781" y="467134"/>
                  <a:pt x="174502" y="457200"/>
                </a:cubicBezTo>
                <a:cubicBezTo>
                  <a:pt x="167467" y="448757"/>
                  <a:pt x="164796" y="436633"/>
                  <a:pt x="156214" y="429768"/>
                </a:cubicBezTo>
                <a:cubicBezTo>
                  <a:pt x="148688" y="423747"/>
                  <a:pt x="137926" y="423672"/>
                  <a:pt x="128782" y="420624"/>
                </a:cubicBezTo>
                <a:cubicBezTo>
                  <a:pt x="95434" y="320580"/>
                  <a:pt x="148619" y="472115"/>
                  <a:pt x="101350" y="365760"/>
                </a:cubicBezTo>
                <a:cubicBezTo>
                  <a:pt x="93521" y="348144"/>
                  <a:pt x="89158" y="329184"/>
                  <a:pt x="83062" y="310896"/>
                </a:cubicBezTo>
                <a:lnTo>
                  <a:pt x="73918" y="283464"/>
                </a:lnTo>
                <a:cubicBezTo>
                  <a:pt x="70870" y="274320"/>
                  <a:pt x="70121" y="264052"/>
                  <a:pt x="64774" y="256032"/>
                </a:cubicBezTo>
                <a:cubicBezTo>
                  <a:pt x="20218" y="189198"/>
                  <a:pt x="74604" y="273234"/>
                  <a:pt x="28198" y="192024"/>
                </a:cubicBezTo>
                <a:cubicBezTo>
                  <a:pt x="14400" y="167878"/>
                  <a:pt x="4758" y="165102"/>
                  <a:pt x="766" y="137160"/>
                </a:cubicBezTo>
                <a:cubicBezTo>
                  <a:pt x="-958" y="125091"/>
                  <a:pt x="766" y="112776"/>
                  <a:pt x="766" y="100584"/>
                </a:cubicBezTo>
              </a:path>
            </a:pathLst>
          </a:custGeom>
          <a:noFill/>
          <a:ln w="57150">
            <a:solidFill>
              <a:srgbClr val="F7CD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700020" y="1315212"/>
            <a:ext cx="2057400" cy="246888"/>
          </a:xfrm>
          <a:custGeom>
            <a:avLst/>
            <a:gdLst>
              <a:gd name="connsiteX0" fmla="*/ 2057400 w 2057400"/>
              <a:gd name="connsiteY0" fmla="*/ 146304 h 246888"/>
              <a:gd name="connsiteX1" fmla="*/ 2011680 w 2057400"/>
              <a:gd name="connsiteY1" fmla="*/ 137160 h 246888"/>
              <a:gd name="connsiteX2" fmla="*/ 1874520 w 2057400"/>
              <a:gd name="connsiteY2" fmla="*/ 164592 h 246888"/>
              <a:gd name="connsiteX3" fmla="*/ 1847088 w 2057400"/>
              <a:gd name="connsiteY3" fmla="*/ 173736 h 246888"/>
              <a:gd name="connsiteX4" fmla="*/ 1819656 w 2057400"/>
              <a:gd name="connsiteY4" fmla="*/ 192024 h 246888"/>
              <a:gd name="connsiteX5" fmla="*/ 1719072 w 2057400"/>
              <a:gd name="connsiteY5" fmla="*/ 201168 h 246888"/>
              <a:gd name="connsiteX6" fmla="*/ 1645920 w 2057400"/>
              <a:gd name="connsiteY6" fmla="*/ 219456 h 246888"/>
              <a:gd name="connsiteX7" fmla="*/ 1581912 w 2057400"/>
              <a:gd name="connsiteY7" fmla="*/ 246888 h 246888"/>
              <a:gd name="connsiteX8" fmla="*/ 1426464 w 2057400"/>
              <a:gd name="connsiteY8" fmla="*/ 237744 h 246888"/>
              <a:gd name="connsiteX9" fmla="*/ 1344168 w 2057400"/>
              <a:gd name="connsiteY9" fmla="*/ 201168 h 246888"/>
              <a:gd name="connsiteX10" fmla="*/ 1316736 w 2057400"/>
              <a:gd name="connsiteY10" fmla="*/ 182880 h 246888"/>
              <a:gd name="connsiteX11" fmla="*/ 1261872 w 2057400"/>
              <a:gd name="connsiteY11" fmla="*/ 164592 h 246888"/>
              <a:gd name="connsiteX12" fmla="*/ 1234440 w 2057400"/>
              <a:gd name="connsiteY12" fmla="*/ 146304 h 246888"/>
              <a:gd name="connsiteX13" fmla="*/ 1161288 w 2057400"/>
              <a:gd name="connsiteY13" fmla="*/ 91440 h 246888"/>
              <a:gd name="connsiteX14" fmla="*/ 1133856 w 2057400"/>
              <a:gd name="connsiteY14" fmla="*/ 73152 h 246888"/>
              <a:gd name="connsiteX15" fmla="*/ 1106424 w 2057400"/>
              <a:gd name="connsiteY15" fmla="*/ 64008 h 246888"/>
              <a:gd name="connsiteX16" fmla="*/ 1078992 w 2057400"/>
              <a:gd name="connsiteY16" fmla="*/ 45720 h 246888"/>
              <a:gd name="connsiteX17" fmla="*/ 1024128 w 2057400"/>
              <a:gd name="connsiteY17" fmla="*/ 27432 h 246888"/>
              <a:gd name="connsiteX18" fmla="*/ 996696 w 2057400"/>
              <a:gd name="connsiteY18" fmla="*/ 18288 h 246888"/>
              <a:gd name="connsiteX19" fmla="*/ 969264 w 2057400"/>
              <a:gd name="connsiteY19" fmla="*/ 9144 h 246888"/>
              <a:gd name="connsiteX20" fmla="*/ 905256 w 2057400"/>
              <a:gd name="connsiteY20" fmla="*/ 0 h 246888"/>
              <a:gd name="connsiteX21" fmla="*/ 740664 w 2057400"/>
              <a:gd name="connsiteY21" fmla="*/ 9144 h 246888"/>
              <a:gd name="connsiteX22" fmla="*/ 704088 w 2057400"/>
              <a:gd name="connsiteY22" fmla="*/ 18288 h 246888"/>
              <a:gd name="connsiteX23" fmla="*/ 676656 w 2057400"/>
              <a:gd name="connsiteY23" fmla="*/ 45720 h 246888"/>
              <a:gd name="connsiteX24" fmla="*/ 621792 w 2057400"/>
              <a:gd name="connsiteY24" fmla="*/ 64008 h 246888"/>
              <a:gd name="connsiteX25" fmla="*/ 594360 w 2057400"/>
              <a:gd name="connsiteY25" fmla="*/ 73152 h 246888"/>
              <a:gd name="connsiteX26" fmla="*/ 283464 w 2057400"/>
              <a:gd name="connsiteY26" fmla="*/ 64008 h 246888"/>
              <a:gd name="connsiteX27" fmla="*/ 210312 w 2057400"/>
              <a:gd name="connsiteY27" fmla="*/ 45720 h 246888"/>
              <a:gd name="connsiteX28" fmla="*/ 54864 w 2057400"/>
              <a:gd name="connsiteY28" fmla="*/ 54864 h 246888"/>
              <a:gd name="connsiteX29" fmla="*/ 27432 w 2057400"/>
              <a:gd name="connsiteY29" fmla="*/ 109728 h 246888"/>
              <a:gd name="connsiteX30" fmla="*/ 0 w 2057400"/>
              <a:gd name="connsiteY30" fmla="*/ 109728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57400" h="246888">
                <a:moveTo>
                  <a:pt x="2057400" y="146304"/>
                </a:moveTo>
                <a:cubicBezTo>
                  <a:pt x="2042160" y="143256"/>
                  <a:pt x="2027222" y="137160"/>
                  <a:pt x="2011680" y="137160"/>
                </a:cubicBezTo>
                <a:cubicBezTo>
                  <a:pt x="1944043" y="137160"/>
                  <a:pt x="1931949" y="145449"/>
                  <a:pt x="1874520" y="164592"/>
                </a:cubicBezTo>
                <a:cubicBezTo>
                  <a:pt x="1865376" y="167640"/>
                  <a:pt x="1855108" y="168389"/>
                  <a:pt x="1847088" y="173736"/>
                </a:cubicBezTo>
                <a:cubicBezTo>
                  <a:pt x="1837944" y="179832"/>
                  <a:pt x="1830402" y="189721"/>
                  <a:pt x="1819656" y="192024"/>
                </a:cubicBezTo>
                <a:cubicBezTo>
                  <a:pt x="1786737" y="199078"/>
                  <a:pt x="1752600" y="198120"/>
                  <a:pt x="1719072" y="201168"/>
                </a:cubicBezTo>
                <a:cubicBezTo>
                  <a:pt x="1694688" y="207264"/>
                  <a:pt x="1666833" y="205514"/>
                  <a:pt x="1645920" y="219456"/>
                </a:cubicBezTo>
                <a:cubicBezTo>
                  <a:pt x="1608031" y="244715"/>
                  <a:pt x="1629150" y="235079"/>
                  <a:pt x="1581912" y="246888"/>
                </a:cubicBezTo>
                <a:cubicBezTo>
                  <a:pt x="1530096" y="243840"/>
                  <a:pt x="1477894" y="244757"/>
                  <a:pt x="1426464" y="237744"/>
                </a:cubicBezTo>
                <a:cubicBezTo>
                  <a:pt x="1413595" y="235989"/>
                  <a:pt x="1357633" y="208862"/>
                  <a:pt x="1344168" y="201168"/>
                </a:cubicBezTo>
                <a:cubicBezTo>
                  <a:pt x="1334626" y="195716"/>
                  <a:pt x="1326779" y="187343"/>
                  <a:pt x="1316736" y="182880"/>
                </a:cubicBezTo>
                <a:cubicBezTo>
                  <a:pt x="1299120" y="175051"/>
                  <a:pt x="1277912" y="175285"/>
                  <a:pt x="1261872" y="164592"/>
                </a:cubicBezTo>
                <a:cubicBezTo>
                  <a:pt x="1252728" y="158496"/>
                  <a:pt x="1243328" y="152768"/>
                  <a:pt x="1234440" y="146304"/>
                </a:cubicBezTo>
                <a:cubicBezTo>
                  <a:pt x="1209790" y="128377"/>
                  <a:pt x="1186649" y="108347"/>
                  <a:pt x="1161288" y="91440"/>
                </a:cubicBezTo>
                <a:cubicBezTo>
                  <a:pt x="1152144" y="85344"/>
                  <a:pt x="1143686" y="78067"/>
                  <a:pt x="1133856" y="73152"/>
                </a:cubicBezTo>
                <a:cubicBezTo>
                  <a:pt x="1125235" y="68841"/>
                  <a:pt x="1115045" y="68319"/>
                  <a:pt x="1106424" y="64008"/>
                </a:cubicBezTo>
                <a:cubicBezTo>
                  <a:pt x="1096594" y="59093"/>
                  <a:pt x="1089035" y="50183"/>
                  <a:pt x="1078992" y="45720"/>
                </a:cubicBezTo>
                <a:cubicBezTo>
                  <a:pt x="1061376" y="37891"/>
                  <a:pt x="1042416" y="33528"/>
                  <a:pt x="1024128" y="27432"/>
                </a:cubicBezTo>
                <a:lnTo>
                  <a:pt x="996696" y="18288"/>
                </a:lnTo>
                <a:cubicBezTo>
                  <a:pt x="987552" y="15240"/>
                  <a:pt x="978806" y="10507"/>
                  <a:pt x="969264" y="9144"/>
                </a:cubicBezTo>
                <a:lnTo>
                  <a:pt x="905256" y="0"/>
                </a:lnTo>
                <a:cubicBezTo>
                  <a:pt x="850392" y="3048"/>
                  <a:pt x="795387" y="4169"/>
                  <a:pt x="740664" y="9144"/>
                </a:cubicBezTo>
                <a:cubicBezTo>
                  <a:pt x="728148" y="10282"/>
                  <a:pt x="714999" y="12053"/>
                  <a:pt x="704088" y="18288"/>
                </a:cubicBezTo>
                <a:cubicBezTo>
                  <a:pt x="692860" y="24704"/>
                  <a:pt x="687960" y="39440"/>
                  <a:pt x="676656" y="45720"/>
                </a:cubicBezTo>
                <a:cubicBezTo>
                  <a:pt x="659805" y="55082"/>
                  <a:pt x="640080" y="57912"/>
                  <a:pt x="621792" y="64008"/>
                </a:cubicBezTo>
                <a:lnTo>
                  <a:pt x="594360" y="73152"/>
                </a:lnTo>
                <a:cubicBezTo>
                  <a:pt x="490728" y="70104"/>
                  <a:pt x="386877" y="71395"/>
                  <a:pt x="283464" y="64008"/>
                </a:cubicBezTo>
                <a:cubicBezTo>
                  <a:pt x="258393" y="62217"/>
                  <a:pt x="210312" y="45720"/>
                  <a:pt x="210312" y="45720"/>
                </a:cubicBezTo>
                <a:cubicBezTo>
                  <a:pt x="158496" y="48768"/>
                  <a:pt x="105656" y="44171"/>
                  <a:pt x="54864" y="54864"/>
                </a:cubicBezTo>
                <a:cubicBezTo>
                  <a:pt x="27713" y="60580"/>
                  <a:pt x="43136" y="97950"/>
                  <a:pt x="27432" y="109728"/>
                </a:cubicBezTo>
                <a:cubicBezTo>
                  <a:pt x="20117" y="115214"/>
                  <a:pt x="9144" y="109728"/>
                  <a:pt x="0" y="109728"/>
                </a:cubicBezTo>
              </a:path>
            </a:pathLst>
          </a:custGeom>
          <a:noFill/>
          <a:ln w="57150">
            <a:solidFill>
              <a:srgbClr val="F3750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03592" y="746224"/>
            <a:ext cx="1727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Cape Horn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18,000 miles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4-8 months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$100-$300</a:t>
            </a:r>
          </a:p>
          <a:p>
            <a:pPr algn="ctr"/>
            <a:endParaRPr lang="en-US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CD1D"/>
                </a:solidFill>
                <a:latin typeface="Bernard MT Condensed" panose="02050806060905020404" pitchFamily="18" charset="0"/>
              </a:rPr>
              <a:t>Panama Shortcut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7,000 miles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2-3 months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$250-$400</a:t>
            </a:r>
          </a:p>
          <a:p>
            <a:pPr algn="ctr"/>
            <a:endParaRPr lang="en-US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3750D"/>
                </a:solidFill>
                <a:latin typeface="Bernard MT Condensed" panose="02050806060905020404" pitchFamily="18" charset="0"/>
              </a:rPr>
              <a:t>Overland Trails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3,000 miles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3-7 months</a:t>
            </a:r>
          </a:p>
          <a:p>
            <a:pPr algn="ctr"/>
            <a:r>
              <a:rPr lang="en-US" sz="2000" dirty="0" smtClean="0">
                <a:latin typeface="Bernard MT Condensed" panose="02050806060905020404" pitchFamily="18" charset="0"/>
              </a:rPr>
              <a:t>$100-$200</a:t>
            </a:r>
            <a:endParaRPr lang="en-US" sz="20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b-hdnp.org/Sarver/Maps/trails_we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/>
        </p:blipFill>
        <p:spPr bwMode="auto">
          <a:xfrm>
            <a:off x="73925" y="986876"/>
            <a:ext cx="8976770" cy="54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214063"/>
            <a:ext cx="9144793" cy="1018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0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d/d3/Gullgraver_1850_California.jpg/667px-Gullgraver_1850_Califo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82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144" r="32502" b="-5921"/>
          <a:stretch/>
        </p:blipFill>
        <p:spPr>
          <a:xfrm>
            <a:off x="0" y="180001"/>
            <a:ext cx="3233057" cy="1175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73041" y="599101"/>
            <a:ext cx="364235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Farmers &amp; others who left to find gold in 1849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 successful farmer might make $300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 year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Mining for gold offered the (slim) chance at $25 a day</a:t>
            </a:r>
          </a:p>
        </p:txBody>
      </p:sp>
    </p:spTree>
    <p:extLst>
      <p:ext uri="{BB962C8B-B14F-4D97-AF65-F5344CB8AC3E}">
        <p14:creationId xmlns:p14="http://schemas.microsoft.com/office/powerpoint/2010/main" val="17927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c/c6/Panning_on_the_Mokelumne.jpg/792px-Panning_on_the_Mokelum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99" y="180001"/>
            <a:ext cx="4539343" cy="515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144" r="32502" b="-5921"/>
          <a:stretch/>
        </p:blipFill>
        <p:spPr>
          <a:xfrm>
            <a:off x="0" y="180001"/>
            <a:ext cx="3233057" cy="1175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http://s.hswstatic.com/gif/2-sarah-palin-panning-for-gold-400x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 b="5655"/>
          <a:stretch/>
        </p:blipFill>
        <p:spPr bwMode="auto">
          <a:xfrm>
            <a:off x="2235201" y="4521200"/>
            <a:ext cx="3263442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2/29/Gold-2074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0" b="95745" l="6250" r="90625">
                        <a14:foregroundMark x1="64063" y1="4610" x2="76563" y2="28014"/>
                        <a14:foregroundMark x1="85938" y1="40071" x2="90625" y2="46454"/>
                        <a14:foregroundMark x1="62500" y1="81915" x2="47656" y2="95745"/>
                        <a14:foregroundMark x1="20313" y1="58156" x2="6250" y2="56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7763" y="4104106"/>
            <a:ext cx="1213600" cy="26673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241" y="1543628"/>
            <a:ext cx="36804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Most might find only gold flakes and do not strike it rich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Often they give up and find other work after a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few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1558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lifornia Gold Rush mi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-24523"/>
            <a:ext cx="8801100" cy="68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" y="212775"/>
            <a:ext cx="9144793" cy="713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8496" y="1043454"/>
            <a:ext cx="6341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Chinese escaping war &amp; poverty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Europeans and Latin Americans seeking riches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Most experience discrimination and scapegoating for others failures</a:t>
            </a:r>
          </a:p>
        </p:txBody>
      </p:sp>
    </p:spTree>
    <p:extLst>
      <p:ext uri="{BB962C8B-B14F-4D97-AF65-F5344CB8AC3E}">
        <p14:creationId xmlns:p14="http://schemas.microsoft.com/office/powerpoint/2010/main" val="220813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upload.wikimedia.org/wikipedia/commons/5/57/Samuel_Brann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18" y="849844"/>
            <a:ext cx="2881682" cy="35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125940"/>
            <a:ext cx="9144793" cy="1018120"/>
          </a:xfrm>
          <a:prstGeom prst="rect">
            <a:avLst/>
          </a:prstGeom>
        </p:spPr>
      </p:pic>
      <p:pic>
        <p:nvPicPr>
          <p:cNvPr id="6146" name="Picture 2" descr="https://upload.wikimedia.org/wikipedia/commons/thumb/d/d5/Levi_Strauss_1.jpg/789px-Levi_Straus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69" y="3911600"/>
            <a:ext cx="2460297" cy="28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age2.findagrave.com/photos250/photos/2007/167/3259_1182130017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03" y="1920875"/>
            <a:ext cx="2762212" cy="321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791" y="1303565"/>
            <a:ext cx="556670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Samuel Brannan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– sold supplies to miners and became 1</a:t>
            </a:r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st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Californian millionaire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J.A. Folger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founded a coffee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firm in San Francisco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(Folger’s coffee today)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Levi Strauss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– manufactured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and sold the 1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blue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jeans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8635" y="6317912"/>
            <a:ext cx="2542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Levi Strauss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1463" y="3511490"/>
            <a:ext cx="240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Sam Brannan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9765" y="4511222"/>
            <a:ext cx="240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JA Folger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9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thumb/4/46/SanFranciscoharbor1851c_sharp.jpg/1024px-SanFranciscoharbor1851c_shar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3333"/>
          <a:stretch/>
        </p:blipFill>
        <p:spPr bwMode="auto">
          <a:xfrm>
            <a:off x="-45012" y="0"/>
            <a:ext cx="9189805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upload.wikimedia.org/wikipedia/commons/thumb/0/0d/California_Clipper_500.jpg/1200px-California_Clipper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947">
            <a:off x="3151119" y="1173826"/>
            <a:ext cx="5828104" cy="364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591"/>
            <a:ext cx="9144793" cy="1024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41" y="1159808"/>
            <a:ext cx="39574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Arrival point for most 49ers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Population of </a:t>
            </a:r>
            <a:b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non-natives explodes from about 200 to </a:t>
            </a:r>
            <a:b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over 36,000</a:t>
            </a:r>
          </a:p>
        </p:txBody>
      </p:sp>
    </p:spTree>
    <p:extLst>
      <p:ext uri="{BB962C8B-B14F-4D97-AF65-F5344CB8AC3E}">
        <p14:creationId xmlns:p14="http://schemas.microsoft.com/office/powerpoint/2010/main" val="41933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-media-cache-ak0.pinimg.com/736x/fa/90/05/fa900525059dd42a03b9f34b2237ee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5" y="581891"/>
            <a:ext cx="4564250" cy="610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48" t="-683" r="20184" b="-1581"/>
          <a:stretch/>
        </p:blipFill>
        <p:spPr>
          <a:xfrm>
            <a:off x="3724100" y="134929"/>
            <a:ext cx="5419900" cy="947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4756" y="1309280"/>
            <a:ext cx="38652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California becomes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 state in 1850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Enters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as a free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(non-slave owning) state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U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psets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balance of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free-slave state representatives in Congress</a:t>
            </a:r>
          </a:p>
        </p:txBody>
      </p:sp>
    </p:spTree>
    <p:extLst>
      <p:ext uri="{BB962C8B-B14F-4D97-AF65-F5344CB8AC3E}">
        <p14:creationId xmlns:p14="http://schemas.microsoft.com/office/powerpoint/2010/main" val="136439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http://www.toltriverpressonline.com/wp-content/uploads/2012/04/Manifest-Destiny-pain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8"/>
          <p:cNvSpPr>
            <a:spLocks/>
          </p:cNvSpPr>
          <p:nvPr/>
        </p:nvSpPr>
        <p:spPr bwMode="auto">
          <a:xfrm>
            <a:off x="2114550" y="2781300"/>
            <a:ext cx="1943100" cy="723900"/>
          </a:xfrm>
          <a:custGeom>
            <a:avLst/>
            <a:gdLst>
              <a:gd name="T0" fmla="*/ 10800 w 21600"/>
              <a:gd name="T1" fmla="*/ 10800 h 1755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7550">
                <a:moveTo>
                  <a:pt x="803" y="0"/>
                </a:moveTo>
                <a:cubicBezTo>
                  <a:pt x="360" y="0"/>
                  <a:pt x="0" y="504"/>
                  <a:pt x="0" y="1125"/>
                </a:cubicBezTo>
                <a:lnTo>
                  <a:pt x="0" y="16425"/>
                </a:lnTo>
                <a:cubicBezTo>
                  <a:pt x="0" y="17046"/>
                  <a:pt x="360" y="17550"/>
                  <a:pt x="803" y="17550"/>
                </a:cubicBezTo>
                <a:lnTo>
                  <a:pt x="11242" y="17550"/>
                </a:lnTo>
                <a:lnTo>
                  <a:pt x="11643" y="21600"/>
                </a:lnTo>
                <a:lnTo>
                  <a:pt x="12045" y="17550"/>
                </a:lnTo>
                <a:lnTo>
                  <a:pt x="20797" y="17550"/>
                </a:lnTo>
                <a:cubicBezTo>
                  <a:pt x="21240" y="17550"/>
                  <a:pt x="21600" y="17046"/>
                  <a:pt x="21600" y="16425"/>
                </a:cubicBezTo>
                <a:lnTo>
                  <a:pt x="21600" y="1125"/>
                </a:lnTo>
                <a:cubicBezTo>
                  <a:pt x="21600" y="504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 cap="flat">
            <a:solidFill>
              <a:schemeClr val="tx2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3200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Mormons</a:t>
            </a:r>
          </a:p>
        </p:txBody>
      </p:sp>
      <p:sp>
        <p:nvSpPr>
          <p:cNvPr id="15369" name="AutoShape 9"/>
          <p:cNvSpPr>
            <a:spLocks/>
          </p:cNvSpPr>
          <p:nvPr/>
        </p:nvSpPr>
        <p:spPr bwMode="auto">
          <a:xfrm>
            <a:off x="7372350" y="3962400"/>
            <a:ext cx="1657350" cy="723900"/>
          </a:xfrm>
          <a:custGeom>
            <a:avLst/>
            <a:gdLst>
              <a:gd name="T0" fmla="*/ 10800 w 21600"/>
              <a:gd name="T1" fmla="*/ 10800 h 1628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6289">
                <a:moveTo>
                  <a:pt x="803" y="0"/>
                </a:moveTo>
                <a:cubicBezTo>
                  <a:pt x="360" y="0"/>
                  <a:pt x="0" y="528"/>
                  <a:pt x="0" y="1180"/>
                </a:cubicBezTo>
                <a:lnTo>
                  <a:pt x="0" y="15108"/>
                </a:lnTo>
                <a:cubicBezTo>
                  <a:pt x="0" y="15760"/>
                  <a:pt x="360" y="16289"/>
                  <a:pt x="803" y="16289"/>
                </a:cubicBezTo>
                <a:lnTo>
                  <a:pt x="14614" y="16289"/>
                </a:lnTo>
                <a:lnTo>
                  <a:pt x="15016" y="21600"/>
                </a:lnTo>
                <a:lnTo>
                  <a:pt x="15417" y="16289"/>
                </a:lnTo>
                <a:lnTo>
                  <a:pt x="20797" y="16289"/>
                </a:lnTo>
                <a:cubicBezTo>
                  <a:pt x="21240" y="16289"/>
                  <a:pt x="21600" y="15760"/>
                  <a:pt x="21600" y="15108"/>
                </a:cubicBezTo>
                <a:lnTo>
                  <a:pt x="21600" y="1180"/>
                </a:lnTo>
                <a:cubicBezTo>
                  <a:pt x="21600" y="528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Farmers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885825" y="5410200"/>
            <a:ext cx="2390775" cy="1066800"/>
          </a:xfrm>
          <a:prstGeom prst="wedgeRectCallout">
            <a:avLst>
              <a:gd name="adj1" fmla="val -38878"/>
              <a:gd name="adj2" fmla="val -74202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Native Americans</a:t>
            </a: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5153025" y="5715000"/>
            <a:ext cx="1400175" cy="609600"/>
          </a:xfrm>
          <a:prstGeom prst="wedgeRectCallout">
            <a:avLst>
              <a:gd name="adj1" fmla="val -79927"/>
              <a:gd name="adj2" fmla="val -8343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38405" tIns="19202" rIns="38405" bIns="19202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49ers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0" y="1828800"/>
            <a:ext cx="1943100" cy="876300"/>
          </a:xfrm>
          <a:custGeom>
            <a:avLst/>
            <a:gdLst>
              <a:gd name="T0" fmla="*/ 10800 w 21600"/>
              <a:gd name="T1" fmla="*/ 10800 h 1755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7550">
                <a:moveTo>
                  <a:pt x="803" y="0"/>
                </a:moveTo>
                <a:cubicBezTo>
                  <a:pt x="360" y="0"/>
                  <a:pt x="0" y="504"/>
                  <a:pt x="0" y="1125"/>
                </a:cubicBezTo>
                <a:lnTo>
                  <a:pt x="0" y="16425"/>
                </a:lnTo>
                <a:cubicBezTo>
                  <a:pt x="0" y="17046"/>
                  <a:pt x="360" y="17550"/>
                  <a:pt x="803" y="17550"/>
                </a:cubicBezTo>
                <a:lnTo>
                  <a:pt x="11242" y="17550"/>
                </a:lnTo>
                <a:lnTo>
                  <a:pt x="11643" y="21600"/>
                </a:lnTo>
                <a:lnTo>
                  <a:pt x="12045" y="17550"/>
                </a:lnTo>
                <a:lnTo>
                  <a:pt x="20797" y="17550"/>
                </a:lnTo>
                <a:cubicBezTo>
                  <a:pt x="21240" y="17550"/>
                  <a:pt x="21600" y="17046"/>
                  <a:pt x="21600" y="16425"/>
                </a:cubicBezTo>
                <a:lnTo>
                  <a:pt x="21600" y="1125"/>
                </a:lnTo>
                <a:cubicBezTo>
                  <a:pt x="21600" y="504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 cap="flat">
            <a:solidFill>
              <a:schemeClr val="tx2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3200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Cowboys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6772275" y="2133600"/>
            <a:ext cx="2143125" cy="990600"/>
          </a:xfrm>
          <a:custGeom>
            <a:avLst/>
            <a:gdLst>
              <a:gd name="T0" fmla="*/ 10800 w 21600"/>
              <a:gd name="T1" fmla="*/ 10800 h 1755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17550">
                <a:moveTo>
                  <a:pt x="803" y="0"/>
                </a:moveTo>
                <a:cubicBezTo>
                  <a:pt x="360" y="0"/>
                  <a:pt x="0" y="504"/>
                  <a:pt x="0" y="1125"/>
                </a:cubicBezTo>
                <a:lnTo>
                  <a:pt x="0" y="16425"/>
                </a:lnTo>
                <a:cubicBezTo>
                  <a:pt x="0" y="17046"/>
                  <a:pt x="360" y="17550"/>
                  <a:pt x="803" y="17550"/>
                </a:cubicBezTo>
                <a:lnTo>
                  <a:pt x="11242" y="17550"/>
                </a:lnTo>
                <a:lnTo>
                  <a:pt x="11643" y="21600"/>
                </a:lnTo>
                <a:lnTo>
                  <a:pt x="12045" y="17550"/>
                </a:lnTo>
                <a:lnTo>
                  <a:pt x="20797" y="17550"/>
                </a:lnTo>
                <a:cubicBezTo>
                  <a:pt x="21240" y="17550"/>
                  <a:pt x="21600" y="17046"/>
                  <a:pt x="21600" y="16425"/>
                </a:cubicBezTo>
                <a:lnTo>
                  <a:pt x="21600" y="1125"/>
                </a:lnTo>
                <a:cubicBezTo>
                  <a:pt x="21600" y="504"/>
                  <a:pt x="21240" y="0"/>
                  <a:pt x="20797" y="0"/>
                </a:cubicBezTo>
                <a:lnTo>
                  <a:pt x="803" y="0"/>
                </a:lnTo>
                <a:close/>
                <a:moveTo>
                  <a:pt x="803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 cap="flat">
            <a:solidFill>
              <a:schemeClr val="tx2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Railroad Workers</a:t>
            </a:r>
            <a:endParaRPr lang="en-US" sz="1800" dirty="0">
              <a:ln w="3175">
                <a:noFill/>
              </a:ln>
              <a:solidFill>
                <a:schemeClr val="tx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iNked God" charset="0"/>
              <a:cs typeface="iNked God" charset="0"/>
              <a:sym typeface="iNked God" charset="0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76200" y="76200"/>
            <a:ext cx="3514725" cy="1562100"/>
          </a:xfrm>
          <a:prstGeom prst="wedgeRectCallout">
            <a:avLst>
              <a:gd name="adj1" fmla="val -17752"/>
              <a:gd name="adj2" fmla="val 50406"/>
            </a:avLst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405" tIns="19202" rIns="38405" bIns="19202"/>
          <a:lstStyle/>
          <a:p>
            <a:pPr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OldNewspaperTypes" charset="0"/>
                <a:cs typeface="Arial" pitchFamily="34" charset="0"/>
                <a:sym typeface="OldNewspaperTypes" charset="0"/>
              </a:rPr>
              <a:t>Definition:  The belief in the 1800‘s that the US was destined by God to expand across the continent, from the Atlantic to the Pacific Ocean.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4876800" y="4876800"/>
            <a:ext cx="2362200" cy="609600"/>
          </a:xfrm>
          <a:prstGeom prst="wedgeRectCallout">
            <a:avLst>
              <a:gd name="adj1" fmla="val 5427"/>
              <a:gd name="adj2" fmla="val -109914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3000" dirty="0">
                <a:ln w="3175">
                  <a:noFill/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iNked God" charset="0"/>
                <a:cs typeface="iNked God" charset="0"/>
                <a:sym typeface="iNked God" charset="0"/>
              </a:rPr>
              <a:t>Exodusters</a:t>
            </a:r>
          </a:p>
        </p:txBody>
      </p:sp>
    </p:spTree>
    <p:extLst>
      <p:ext uri="{BB962C8B-B14F-4D97-AF65-F5344CB8AC3E}">
        <p14:creationId xmlns:p14="http://schemas.microsoft.com/office/powerpoint/2010/main" val="13381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53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" fill="hold"/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" fill="hold"/>
                                        <p:tgtEl>
                                          <p:spTgt spid="153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animBg="1" autoUpdateAnimBg="0" advAuto="0"/>
      <p:bldP spid="15369" grpId="0" build="p" animBg="1" autoUpdateAnimBg="0" advAuto="0"/>
      <p:bldP spid="15" grpId="0" animBg="1"/>
      <p:bldP spid="16" grpId="0" animBg="1"/>
      <p:bldP spid="9" grpId="0" build="p" animBg="1" autoUpdateAnimBg="0" advAuto="0"/>
      <p:bldP spid="10" grpId="0" build="p" animBg="1" autoUpdateAnimBg="0" advAuto="0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1/1c/Mining_on_the_Comstock.jpg/1170px-Mining_on_the_Comst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9" y="7143"/>
            <a:ext cx="8906114" cy="68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488"/>
            <a:ext cx="9144793" cy="83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55549" y="963712"/>
            <a:ext cx="366990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1859 discovery of silver in Nevada/Utah Territory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Sparks a new silver rush and an end to the California gold rush</a:t>
            </a:r>
          </a:p>
        </p:txBody>
      </p:sp>
    </p:spTree>
    <p:extLst>
      <p:ext uri="{BB962C8B-B14F-4D97-AF65-F5344CB8AC3E}">
        <p14:creationId xmlns:p14="http://schemas.microsoft.com/office/powerpoint/2010/main" val="22174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sonofthesouth.net/leefoundation/civil-war/1861/march/ala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5939"/>
            <a:ext cx="9144000" cy="6062062"/>
          </a:xfrm>
          <a:prstGeom prst="rect">
            <a:avLst/>
          </a:prstGeom>
          <a:noFill/>
        </p:spPr>
      </p:pic>
      <p:pic>
        <p:nvPicPr>
          <p:cNvPr id="9" name="Picture 3" descr="http://www.sonofthesouth.net/leefoundation/civil-war/1861/march/alamo.jpg"/>
          <p:cNvPicPr>
            <a:picLocks noChangeAspect="1" noChangeArrowheads="1"/>
          </p:cNvPicPr>
          <p:nvPr/>
        </p:nvPicPr>
        <p:blipFill rotWithShape="1">
          <a:blip r:embed="rId2" cstate="print"/>
          <a:srcRect l="36666" t="15782" r="53334" b="69134"/>
          <a:stretch/>
        </p:blipFill>
        <p:spPr bwMode="auto">
          <a:xfrm>
            <a:off x="4259071" y="1598003"/>
            <a:ext cx="914400" cy="914400"/>
          </a:xfrm>
          <a:prstGeom prst="rect">
            <a:avLst/>
          </a:prstGeom>
          <a:noFill/>
        </p:spPr>
      </p:pic>
      <p:pic>
        <p:nvPicPr>
          <p:cNvPr id="6" name="Picture 3" descr="http://www.sonofthesouth.net/leefoundation/civil-war/1861/march/alamo.jpg"/>
          <p:cNvPicPr>
            <a:picLocks noChangeAspect="1" noChangeArrowheads="1"/>
          </p:cNvPicPr>
          <p:nvPr/>
        </p:nvPicPr>
        <p:blipFill rotWithShape="1">
          <a:blip r:embed="rId2" cstate="print"/>
          <a:srcRect b="92139"/>
          <a:stretch/>
        </p:blipFill>
        <p:spPr bwMode="auto">
          <a:xfrm flipV="1">
            <a:off x="-4011" y="0"/>
            <a:ext cx="9144000" cy="7959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© Students of History 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www.teacherspayteachers.com/Store/Students-Of-History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24" y="838200"/>
            <a:ext cx="9144793" cy="1835055"/>
          </a:xfrm>
          <a:prstGeom prst="rect">
            <a:avLst/>
          </a:prstGeom>
        </p:spPr>
      </p:pic>
      <p:pic>
        <p:nvPicPr>
          <p:cNvPr id="8" name="Picture 3" descr="http://www.sonofthesouth.net/leefoundation/civil-war/1861/march/alamo.jpg"/>
          <p:cNvPicPr>
            <a:picLocks noChangeAspect="1" noChangeArrowheads="1"/>
          </p:cNvPicPr>
          <p:nvPr/>
        </p:nvPicPr>
        <p:blipFill rotWithShape="1">
          <a:blip r:embed="rId5" cstate="print"/>
          <a:srcRect l="45314" t="14073" r="43019" b="72192"/>
          <a:stretch/>
        </p:blipFill>
        <p:spPr bwMode="auto">
          <a:xfrm>
            <a:off x="4127157" y="2367782"/>
            <a:ext cx="1066801" cy="832618"/>
          </a:xfrm>
          <a:prstGeom prst="rect">
            <a:avLst/>
          </a:prstGeom>
          <a:noFill/>
        </p:spPr>
      </p:pic>
      <p:pic>
        <p:nvPicPr>
          <p:cNvPr id="7" name="Picture 3" descr="http://www.sonofthesouth.net/leefoundation/civil-war/1861/march/alamo.jpg"/>
          <p:cNvPicPr>
            <a:picLocks noChangeAspect="1" noChangeArrowheads="1"/>
          </p:cNvPicPr>
          <p:nvPr/>
        </p:nvPicPr>
        <p:blipFill rotWithShape="1">
          <a:blip r:embed="rId5" cstate="print"/>
          <a:srcRect t="14073" r="54841" b="46960"/>
          <a:stretch/>
        </p:blipFill>
        <p:spPr bwMode="auto">
          <a:xfrm>
            <a:off x="-14524" y="1610360"/>
            <a:ext cx="4129324" cy="2362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log.chron.com/txpotomac/files/legacy/nebel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76197" cy="68580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2400" y="1439326"/>
            <a:ext cx="5719120" cy="4953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Mexico wins independence from Spain in 1821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Americans begin settling Mexico’s northern border (Texas) but retain US customs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77" r="8582"/>
          <a:stretch/>
        </p:blipFill>
        <p:spPr>
          <a:xfrm>
            <a:off x="0" y="10401"/>
            <a:ext cx="9144000" cy="1132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4/Stephen_f_austin.jpg/758px-Stephen_f_aust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038789" cy="59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198077"/>
            <a:ext cx="9144793" cy="975445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77482" y="1524000"/>
            <a:ext cx="3958280" cy="4953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Empresario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from Virginia who was granted he right to start a colony in Mexico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Brought 300 families to Mexican Texas in 1825</a:t>
            </a:r>
          </a:p>
        </p:txBody>
      </p:sp>
    </p:spTree>
    <p:extLst>
      <p:ext uri="{BB962C8B-B14F-4D97-AF65-F5344CB8AC3E}">
        <p14:creationId xmlns:p14="http://schemas.microsoft.com/office/powerpoint/2010/main" val="24431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onestogawagons.files.wordpress.com/2010/10/conestogawagonphoto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1" b="89701" l="2373" r="99831">
                        <a14:foregroundMark x1="2542" y1="1993" x2="58305" y2="31894"/>
                        <a14:foregroundMark x1="96949" y1="8638" x2="99831" y2="5648"/>
                        <a14:backgroundMark x1="19492" y1="36545" x2="39322" y2="84053"/>
                        <a14:backgroundMark x1="28136" y1="46179" x2="40678" y2="56146"/>
                        <a14:backgroundMark x1="13220" y1="38538" x2="13220" y2="4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87" b="43077"/>
          <a:stretch/>
        </p:blipFill>
        <p:spPr bwMode="auto">
          <a:xfrm>
            <a:off x="0" y="0"/>
            <a:ext cx="924285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onestogawagons.files.wordpress.com/2010/10/conestogawagonphoto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3606"/>
            <a:ext cx="9144000" cy="46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6" y="13648"/>
            <a:ext cx="9144793" cy="96325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107053"/>
            <a:ext cx="8763000" cy="4953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colony’s success brings more settlers from the US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Soon Americans outnumber Tejanos 6-1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The Mexican </a:t>
            </a: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government actions begin to upset American settlers:</a:t>
            </a:r>
          </a:p>
          <a:p>
            <a:pPr marL="971550" lvl="1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Dominance of Roman Catholic Church</a:t>
            </a:r>
          </a:p>
          <a:p>
            <a:pPr marL="971550" lvl="1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Mexican citizenship &amp; Spanish language</a:t>
            </a:r>
          </a:p>
          <a:p>
            <a:pPr marL="971550" lvl="1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Mexico </a:t>
            </a: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outlaws </a:t>
            </a: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slavery </a:t>
            </a: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in 1829</a:t>
            </a:r>
            <a:endParaRPr lang="en-US" sz="31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endParaRPr lang="en-US" sz="31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arm5.staticflickr.com/4124/5013247299_a220065ac5_o_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1063140"/>
            <a:ext cx="4343400" cy="56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63141"/>
            <a:ext cx="4648200" cy="57160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In 1829, Mexico closes Texas to American immigration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Texans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must start paying taxes to Mexico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Many begin wishing to break away from Mexico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Mexico’s president Antonio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López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de Santa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Anna sends troops to end the revolt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0"/>
            <a:ext cx="9144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m Houston c1850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7780"/>
            <a:ext cx="4343400" cy="58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43" y="0"/>
            <a:ext cx="9144793" cy="9632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801393" y="1334477"/>
            <a:ext cx="3958280" cy="4953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Texans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clash with Santa Anna’s army</a:t>
            </a: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Sam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Houston  &amp;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Texan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leaders declare Texas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independent in 1836 by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signing the Texas Declaration of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Independence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514350" indent="-514350" eaLnBrk="0" hangingPunct="0">
              <a:spcAft>
                <a:spcPts val="1800"/>
              </a:spcAft>
              <a:buFont typeface="+mj-lt"/>
              <a:buAutoNum type="arabicPeriod"/>
            </a:pP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945</Words>
  <Application>Microsoft Office PowerPoint</Application>
  <PresentationFormat>On-screen Show (4:3)</PresentationFormat>
  <Paragraphs>128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Bernard MT Condensed</vt:lpstr>
      <vt:lpstr>Calibri</vt:lpstr>
      <vt:lpstr>Impact</vt:lpstr>
      <vt:lpstr>iNked God</vt:lpstr>
      <vt:lpstr>OldNewspaperTypes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Levittown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profiler</dc:creator>
  <cp:lastModifiedBy>MURPHY, VICTORIA JOY</cp:lastModifiedBy>
  <cp:revision>58</cp:revision>
  <dcterms:created xsi:type="dcterms:W3CDTF">2006-05-22T11:25:42Z</dcterms:created>
  <dcterms:modified xsi:type="dcterms:W3CDTF">2018-05-01T15:17:24Z</dcterms:modified>
</cp:coreProperties>
</file>