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66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8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2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2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1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6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7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5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7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7C26-CC7B-447D-A346-D6FE8329BC9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DE3A-5C0B-41C1-8034-0D2AFDAC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4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9/99/Plymouthcolonymap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9144000" cy="165025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>
              <a:defRPr/>
            </a:pPr>
            <a:r>
              <a:rPr lang="en-US" sz="5062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ea typeface="MASTERPLAN" pitchFamily="2" charset="0"/>
              </a:rPr>
              <a:t>Warm Up</a:t>
            </a:r>
          </a:p>
          <a:p>
            <a:pPr>
              <a:defRPr/>
            </a:pPr>
            <a:r>
              <a:rPr lang="en-US" sz="2531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MASTERPLAN" pitchFamily="2" charset="0"/>
                <a:cs typeface="Times New Roman" pitchFamily="18" charset="0"/>
              </a:rPr>
              <a:t>Push factors are reasons for moving out of a place and pull factors are things that attract immigrants. </a:t>
            </a:r>
          </a:p>
        </p:txBody>
      </p:sp>
      <p:pic>
        <p:nvPicPr>
          <p:cNvPr id="26627" name="Picture 2" descr="H:\American\01_Colonies\Jamestown_d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3568"/>
            <a:ext cx="9144000" cy="510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8016" y="2271489"/>
            <a:ext cx="5572125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50" b="1" dirty="0">
                <a:latin typeface="Times New Roman" pitchFamily="18" charset="0"/>
                <a:cs typeface="Times New Roman" pitchFamily="18" charset="0"/>
              </a:rPr>
              <a:t>Identify 3 push or pull factors that brought immigrants to the New World and 3 that attract immigrants to the US today.</a:t>
            </a:r>
          </a:p>
        </p:txBody>
      </p:sp>
    </p:spTree>
    <p:extLst>
      <p:ext uri="{BB962C8B-B14F-4D97-AF65-F5344CB8AC3E}">
        <p14:creationId xmlns:p14="http://schemas.microsoft.com/office/powerpoint/2010/main" val="21958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http://fc07.deviantart.net/fs47/i/2009/201/c/3/stormy_sky_13_by_Tash_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03859"/>
            <a:ext cx="9133954" cy="455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45531" y="0"/>
            <a:ext cx="7358063" cy="14108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5906" b="1" kern="0" dirty="0">
              <a:effectLst>
                <a:outerShdw blurRad="38100" dist="38100" dir="2700000" algn="tl">
                  <a:srgbClr val="000000"/>
                </a:outerShdw>
              </a:effectLst>
              <a:latin typeface="Mailart Rubberstamp" charset="0"/>
              <a:ea typeface="+mj-ea"/>
              <a:cs typeface="+mj-cs"/>
              <a:sym typeface="Mailart Rubberstamp" charset="0"/>
            </a:endParaRPr>
          </a:p>
        </p:txBody>
      </p:sp>
      <p:pic>
        <p:nvPicPr>
          <p:cNvPr id="662529" name="Picture 1"/>
          <p:cNvPicPr>
            <a:picLocks noChangeAspect="1"/>
          </p:cNvPicPr>
          <p:nvPr/>
        </p:nvPicPr>
        <p:blipFill>
          <a:blip r:embed="rId4" cstate="print"/>
          <a:srcRect l="3815" t="19721" r="4424"/>
          <a:stretch>
            <a:fillRect/>
          </a:stretch>
        </p:blipFill>
        <p:spPr bwMode="auto">
          <a:xfrm>
            <a:off x="1523999" y="105482"/>
            <a:ext cx="8590359" cy="109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1178719"/>
            <a:ext cx="6929438" cy="5406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2915" indent="-642915">
              <a:spcAft>
                <a:spcPts val="2953"/>
              </a:spcAft>
              <a:buSzPct val="116000"/>
              <a:buBlip>
                <a:blip r:embed="rId5"/>
              </a:buBlip>
              <a:defRPr/>
            </a:pPr>
            <a:r>
              <a:rPr lang="en-US" sz="4219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In 1692, several young Puritan girls seem bewitched</a:t>
            </a:r>
          </a:p>
          <a:p>
            <a:pPr marL="642915" indent="-642915">
              <a:spcAft>
                <a:spcPts val="2953"/>
              </a:spcAft>
              <a:buSzPct val="116000"/>
              <a:buBlip>
                <a:blip r:embed="rId5"/>
              </a:buBlip>
              <a:defRPr/>
            </a:pPr>
            <a:r>
              <a:rPr lang="en-US" sz="4219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Over 100 people (mostly women) are arrested and tried for witchcraft </a:t>
            </a:r>
          </a:p>
          <a:p>
            <a:pPr marL="642915" indent="-642915">
              <a:spcAft>
                <a:spcPts val="2953"/>
              </a:spcAft>
              <a:buSzPct val="116000"/>
              <a:buBlip>
                <a:blip r:embed="rId5"/>
              </a:buBlip>
              <a:defRPr/>
            </a:pPr>
            <a:r>
              <a:rPr lang="en-US" sz="4219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20 are executed for witchcraft, most by hanging</a:t>
            </a:r>
            <a:endParaRPr lang="en-US" sz="4219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ea typeface="ヒラギノ角ゴ ProN W6" charset="0"/>
              <a:cs typeface="ヒラギノ角ゴ ProN W6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pload.wikimedia.org/wikipedia/commons/6/68/Matteson-w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"/>
          <a:stretch>
            <a:fillRect/>
          </a:stretch>
        </p:blipFill>
        <p:spPr bwMode="auto">
          <a:xfrm>
            <a:off x="1663700" y="294878"/>
            <a:ext cx="9144000" cy="60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2019300" y="525264"/>
            <a:ext cx="9144000" cy="100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953">
                <a:latin typeface="Bernard MT Condensed" panose="02050806060905020404" pitchFamily="18" charset="0"/>
              </a:rPr>
              <a:t>Examination of a Witch – the court looked for birthmarks which were thought to be made by the Devil  </a:t>
            </a:r>
          </a:p>
        </p:txBody>
      </p:sp>
    </p:spTree>
    <p:extLst>
      <p:ext uri="{BB962C8B-B14F-4D97-AF65-F5344CB8AC3E}">
        <p14:creationId xmlns:p14="http://schemas.microsoft.com/office/powerpoint/2010/main" val="23132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7"/>
          <a:stretch>
            <a:fillRect/>
          </a:stretch>
        </p:blipFill>
        <p:spPr bwMode="auto">
          <a:xfrm>
            <a:off x="4863703" y="631776"/>
            <a:ext cx="5586636" cy="57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1524000" y="1178719"/>
            <a:ext cx="3339703" cy="476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3797">
                <a:latin typeface="Bernard MT Condensed" panose="02050806060905020404" pitchFamily="18" charset="0"/>
              </a:rPr>
              <a:t>Many of those accused are single, independent women who go against Patriarchal Puritan society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437" y="277019"/>
            <a:ext cx="391885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Many of those accused are single, independent women who go against Patriarchal Puritan society</a:t>
            </a:r>
          </a:p>
          <a:p>
            <a:pPr algn="r"/>
            <a:endParaRPr lang="en-US" sz="4000" dirty="0"/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Patriarch-society in which men make the decisions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85812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789"/>
            <a:ext cx="9072563" cy="680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0484" y="1553766"/>
            <a:ext cx="7554516" cy="28096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2915" indent="-642915">
              <a:spcAft>
                <a:spcPts val="2953"/>
              </a:spcAft>
              <a:buSzPct val="116000"/>
              <a:buBlip>
                <a:blip r:embed="rId3"/>
              </a:buBlip>
              <a:defRPr/>
            </a:pPr>
            <a:r>
              <a:rPr lang="en-US" sz="4219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Fear of independent women</a:t>
            </a:r>
            <a:endParaRPr lang="en-US" sz="4219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ea typeface="ヒラギノ角ゴ ProN W6" charset="0"/>
              <a:cs typeface="ヒラギノ角ゴ ProN W6" charset="0"/>
              <a:sym typeface="Lucida Grande" charset="0"/>
            </a:endParaRPr>
          </a:p>
          <a:p>
            <a:pPr marL="642915" indent="-642915">
              <a:spcAft>
                <a:spcPts val="2953"/>
              </a:spcAft>
              <a:buSzPct val="116000"/>
              <a:buBlip>
                <a:blip r:embed="rId3"/>
              </a:buBlip>
              <a:defRPr/>
            </a:pPr>
            <a:r>
              <a:rPr lang="en-US" sz="4219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Challenges to Puritan authority</a:t>
            </a:r>
            <a:endParaRPr lang="en-US" sz="4219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ea typeface="ヒラギノ角ゴ ProN W6" charset="0"/>
              <a:cs typeface="ヒラギノ角ゴ ProN W6" charset="0"/>
              <a:sym typeface="Lucida Grande" charset="0"/>
            </a:endParaRPr>
          </a:p>
          <a:p>
            <a:pPr marL="642915" indent="-642915">
              <a:spcAft>
                <a:spcPts val="2953"/>
              </a:spcAft>
              <a:buSzPct val="116000"/>
              <a:buBlip>
                <a:blip r:embed="rId3"/>
              </a:buBlip>
              <a:defRPr/>
            </a:pPr>
            <a:r>
              <a:rPr lang="en-US" sz="4219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Rigid structured society</a:t>
            </a:r>
            <a:endParaRPr lang="en-US" sz="4219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ea typeface="ヒラギノ角ゴ ProN W6" charset="0"/>
              <a:cs typeface="ヒラギノ角ゴ ProN W6" charset="0"/>
              <a:sym typeface="Lucida Grande" charset="0"/>
            </a:endParaRPr>
          </a:p>
        </p:txBody>
      </p:sp>
      <p:pic>
        <p:nvPicPr>
          <p:cNvPr id="471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8681" r="1514"/>
          <a:stretch>
            <a:fillRect/>
          </a:stretch>
        </p:blipFill>
        <p:spPr bwMode="auto">
          <a:xfrm>
            <a:off x="1524000" y="51346"/>
            <a:ext cx="9144000" cy="112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834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http://farm3.staticflickr.com/2555/4062588015_b9fde131a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6172" y="964406"/>
            <a:ext cx="4822031" cy="56712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2915" indent="-642915">
              <a:spcAft>
                <a:spcPts val="2953"/>
              </a:spcAft>
              <a:buSzPct val="116000"/>
              <a:buBlip>
                <a:blip r:embed="rId3"/>
              </a:buBlip>
              <a:defRPr/>
            </a:pPr>
            <a:r>
              <a:rPr lang="en-US" sz="4219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Economy grows based on shipbuilding, fishing, &amp; trade</a:t>
            </a:r>
          </a:p>
          <a:p>
            <a:pPr marL="642915" indent="-642915">
              <a:spcAft>
                <a:spcPts val="2953"/>
              </a:spcAft>
              <a:buSzPct val="116000"/>
              <a:buBlip>
                <a:blip r:embed="rId3"/>
              </a:buBlip>
              <a:defRPr/>
            </a:pPr>
            <a:r>
              <a:rPr lang="en-US" sz="4219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ヒラギノ角ゴ ProN W6" charset="0"/>
                <a:cs typeface="ヒラギノ角ゴ ProN W6" charset="0"/>
                <a:sym typeface="Lucida Grande" charset="0"/>
              </a:rPr>
              <a:t>Colonies spread to the Connecticut River &amp; New Hampshire</a:t>
            </a:r>
          </a:p>
        </p:txBody>
      </p:sp>
      <p:pic>
        <p:nvPicPr>
          <p:cNvPr id="666629" name="Picture 5"/>
          <p:cNvPicPr>
            <a:picLocks noChangeAspect="1"/>
          </p:cNvPicPr>
          <p:nvPr/>
        </p:nvPicPr>
        <p:blipFill>
          <a:blip r:embed="rId4" cstate="print"/>
          <a:srcRect l="2208" t="17203" r="2603" b="2510"/>
          <a:stretch>
            <a:fillRect/>
          </a:stretch>
        </p:blipFill>
        <p:spPr bwMode="auto">
          <a:xfrm>
            <a:off x="1524000" y="0"/>
            <a:ext cx="9144000" cy="7500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34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arm9.staticflickr.com/8488/8256597192_c51b403eae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1"/>
          <a:stretch>
            <a:fillRect/>
          </a:stretch>
        </p:blipFill>
        <p:spPr bwMode="auto">
          <a:xfrm>
            <a:off x="1541859" y="3161109"/>
            <a:ext cx="6236271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http://farm9.staticflickr.com/8488/8256597192_c51b403eae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94" r="64882"/>
          <a:stretch>
            <a:fillRect/>
          </a:stretch>
        </p:blipFill>
        <p:spPr bwMode="auto">
          <a:xfrm>
            <a:off x="7767526" y="5411391"/>
            <a:ext cx="2911078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16733" r="10390" b="23506"/>
          <a:stretch>
            <a:fillRect/>
          </a:stretch>
        </p:blipFill>
        <p:spPr bwMode="auto">
          <a:xfrm>
            <a:off x="1541859" y="53578"/>
            <a:ext cx="4554141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854972" y="1312664"/>
            <a:ext cx="5482828" cy="4661297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2953"/>
              </a:spcAft>
              <a:buSzPct val="134000"/>
              <a:defRPr/>
            </a:pPr>
            <a:r>
              <a:rPr lang="en-US" sz="3656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Remember?</a:t>
            </a:r>
          </a:p>
          <a:p>
            <a:pPr>
              <a:spcAft>
                <a:spcPts val="2953"/>
              </a:spcAft>
              <a:buSzPct val="134000"/>
              <a:defRPr/>
            </a:pPr>
            <a:r>
              <a:rPr lang="en-US" sz="3656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Strict </a:t>
            </a:r>
            <a:r>
              <a:rPr lang="en-US" sz="3656" kern="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religious separatists first leave England </a:t>
            </a:r>
            <a:r>
              <a:rPr lang="en-US" sz="3656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in 1620</a:t>
            </a:r>
            <a:endParaRPr lang="en-US" sz="3656" kern="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6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15395" r="4062" b="21106"/>
          <a:stretch>
            <a:fillRect/>
          </a:stretch>
        </p:blipFill>
        <p:spPr bwMode="auto">
          <a:xfrm>
            <a:off x="1649016" y="53578"/>
            <a:ext cx="6965156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92328" y="1125141"/>
            <a:ext cx="5036344" cy="4768453"/>
          </a:xfrm>
          <a:prstGeom prst="rect">
            <a:avLst/>
          </a:prstGeom>
        </p:spPr>
        <p:txBody>
          <a:bodyPr/>
          <a:lstStyle/>
          <a:p>
            <a:pPr marL="642915" indent="-642915">
              <a:spcAft>
                <a:spcPts val="2953"/>
              </a:spcAft>
              <a:buSzPct val="134000"/>
              <a:buBlip>
                <a:blip r:embed="rId4"/>
              </a:buBlip>
              <a:defRPr/>
            </a:pPr>
            <a:r>
              <a:rPr lang="en-US" sz="3656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sym typeface="Lucida Grande" charset="0"/>
              </a:rPr>
              <a:t>Thin, rocky </a:t>
            </a:r>
            <a:r>
              <a:rPr lang="en-US" sz="3656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sym typeface="Lucida Grande" charset="0"/>
              </a:rPr>
              <a:t>soil not great for farming</a:t>
            </a:r>
          </a:p>
          <a:p>
            <a:pPr marL="642915" indent="-642915">
              <a:spcAft>
                <a:spcPts val="2953"/>
              </a:spcAft>
              <a:buSzPct val="134000"/>
              <a:buBlip>
                <a:blip r:embed="rId4"/>
              </a:buBlip>
              <a:defRPr/>
            </a:pPr>
            <a:r>
              <a:rPr lang="en-US" sz="3656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sym typeface="Lucida Grande" charset="0"/>
              </a:rPr>
              <a:t>Short growing season </a:t>
            </a:r>
            <a:r>
              <a:rPr lang="en-US" sz="3656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sym typeface="Lucida Grande" charset="0"/>
              </a:rPr>
              <a:t>&amp; cold winters</a:t>
            </a:r>
          </a:p>
          <a:p>
            <a:pPr marL="642915" indent="-642915">
              <a:spcAft>
                <a:spcPts val="2953"/>
              </a:spcAft>
              <a:buSzPct val="134000"/>
              <a:buBlip>
                <a:blip r:embed="rId4"/>
              </a:buBlip>
              <a:defRPr/>
            </a:pPr>
            <a:r>
              <a:rPr lang="en-US" sz="3656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sym typeface="Lucida Grande" charset="0"/>
              </a:rPr>
              <a:t>More </a:t>
            </a:r>
            <a:r>
              <a:rPr lang="en-US" sz="3656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sym typeface="Lucida Grande" charset="0"/>
              </a:rPr>
              <a:t>mountainous</a:t>
            </a:r>
            <a:r>
              <a:rPr lang="en-US" sz="3656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sym typeface="Lucida Grande" charset="0"/>
              </a:rPr>
              <a:t> inland than Southern America</a:t>
            </a:r>
          </a:p>
          <a:p>
            <a:pPr marL="642915" indent="-642915">
              <a:spcAft>
                <a:spcPts val="2953"/>
              </a:spcAft>
              <a:buSzPct val="134000"/>
              <a:buBlip>
                <a:blip r:embed="rId4"/>
              </a:buBlip>
              <a:defRPr/>
            </a:pPr>
            <a:endParaRPr lang="en-US" sz="3656" b="1" kern="0" dirty="0"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Image:Plymouthcolony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94720"/>
            <a:ext cx="6201172" cy="502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80300" y="714574"/>
            <a:ext cx="4432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Look at all the English towns popping up in this area….what does this imply about English Colonization?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802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thumb/9/98/Thanksgiving-Brownscombe.jpg/640px-Thanksgiving-Brownscom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0" y="857250"/>
            <a:ext cx="4679156" cy="2464594"/>
          </a:xfrm>
          <a:prstGeom prst="rect">
            <a:avLst/>
          </a:prstGeom>
        </p:spPr>
        <p:txBody>
          <a:bodyPr/>
          <a:lstStyle/>
          <a:p>
            <a:pPr marL="642915" indent="-642915">
              <a:spcAft>
                <a:spcPts val="2953"/>
              </a:spcAft>
              <a:buSzPct val="134000"/>
              <a:buBlip>
                <a:blip r:embed="rId3"/>
              </a:buBlip>
              <a:defRPr/>
            </a:pPr>
            <a:r>
              <a:rPr lang="en-US" sz="3516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A Wampanoag named </a:t>
            </a:r>
            <a:r>
              <a:rPr lang="en-US" sz="3516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Squanto taught the pilgrims to fish &amp; grow </a:t>
            </a:r>
            <a:r>
              <a:rPr lang="en-US" sz="3516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corn In return for helping to fight their enemies</a:t>
            </a:r>
            <a:r>
              <a:rPr lang="en-US" sz="3516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 (the Narragansett)</a:t>
            </a:r>
            <a:endParaRPr lang="en-US" sz="3516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78203" y="857250"/>
            <a:ext cx="4089797" cy="4018359"/>
          </a:xfrm>
          <a:prstGeom prst="rect">
            <a:avLst/>
          </a:prstGeom>
        </p:spPr>
        <p:txBody>
          <a:bodyPr/>
          <a:lstStyle/>
          <a:p>
            <a:pPr marL="642915" indent="-642915">
              <a:spcAft>
                <a:spcPts val="2953"/>
              </a:spcAft>
              <a:buSzPct val="134000"/>
              <a:buBlip>
                <a:blip r:embed="rId3"/>
              </a:buBlip>
              <a:defRPr/>
            </a:pPr>
            <a:r>
              <a:rPr lang="en-US" sz="3516" kern="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In 1621, Pilgrims &amp; Native Americans supposedly held the 1st Thanksgiving Feast</a:t>
            </a:r>
          </a:p>
        </p:txBody>
      </p:sp>
      <p:pic>
        <p:nvPicPr>
          <p:cNvPr id="3277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5" b="23967"/>
          <a:stretch>
            <a:fillRect/>
          </a:stretch>
        </p:blipFill>
        <p:spPr bwMode="auto">
          <a:xfrm>
            <a:off x="2030760" y="0"/>
            <a:ext cx="8119318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First_Thanksgiv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7686" r="14063" b="23563"/>
          <a:stretch>
            <a:fillRect/>
          </a:stretch>
        </p:blipFill>
        <p:spPr bwMode="auto">
          <a:xfrm>
            <a:off x="711199" y="1066800"/>
            <a:ext cx="6776085" cy="423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5" b="23967"/>
          <a:stretch>
            <a:fillRect/>
          </a:stretch>
        </p:blipFill>
        <p:spPr bwMode="auto">
          <a:xfrm>
            <a:off x="1776760" y="0"/>
            <a:ext cx="8119318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289" y="910828"/>
            <a:ext cx="325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painting was made in 1932 while the event happened in 1621. </a:t>
            </a:r>
          </a:p>
          <a:p>
            <a:endParaRPr lang="en-US" sz="2400" dirty="0"/>
          </a:p>
          <a:p>
            <a:r>
              <a:rPr lang="en-US" sz="2400" dirty="0" smtClean="0"/>
              <a:t>What do you see in this picture?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Does </a:t>
            </a:r>
            <a:r>
              <a:rPr lang="en-US" sz="2400" dirty="0" smtClean="0"/>
              <a:t>the date it was made </a:t>
            </a:r>
            <a:r>
              <a:rPr lang="en-US" sz="2400" dirty="0" smtClean="0"/>
              <a:t>change the accuracy of this picture?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What is the purpose of this picture?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2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JohnWinthropColor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6"/>
          <a:stretch>
            <a:fillRect/>
          </a:stretch>
        </p:blipFill>
        <p:spPr bwMode="auto">
          <a:xfrm>
            <a:off x="1524000" y="716608"/>
            <a:ext cx="4375547" cy="61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88844" y="483394"/>
            <a:ext cx="4679156" cy="5679281"/>
          </a:xfrm>
          <a:prstGeom prst="rect">
            <a:avLst/>
          </a:prstGeom>
        </p:spPr>
        <p:txBody>
          <a:bodyPr/>
          <a:lstStyle/>
          <a:p>
            <a:pPr marL="642915" indent="-642915">
              <a:spcAft>
                <a:spcPts val="2953"/>
              </a:spcAft>
              <a:buSzPct val="134000"/>
              <a:buBlip>
                <a:blip r:embed="rId3"/>
              </a:buBlip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In 1628, he becomes 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Governor of the larger Massachusetts Bay Colony</a:t>
            </a:r>
            <a:endParaRPr lang="en-US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sym typeface="Lucida Grande" charset="0"/>
            </a:endParaRPr>
          </a:p>
          <a:p>
            <a:pPr marL="642915" indent="-642915">
              <a:spcAft>
                <a:spcPts val="2953"/>
              </a:spcAft>
              <a:buSzPct val="134000"/>
              <a:buBlip>
                <a:blip r:embed="rId3"/>
              </a:buBlip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Wished to create a “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City Upon a Hill</a:t>
            </a:r>
            <a:r>
              <a:rPr lang="en-U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” which is like a 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P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uritan utopia</a:t>
            </a:r>
            <a:r>
              <a:rPr lang="en-U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. </a:t>
            </a:r>
          </a:p>
          <a:p>
            <a:pPr marL="642915" indent="-642915">
              <a:spcAft>
                <a:spcPts val="2953"/>
              </a:spcAft>
              <a:buSzPct val="134000"/>
              <a:buBlip>
                <a:blip r:embed="rId3"/>
              </a:buBlip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Utopia: an imagined place or state of things in which everything is perfect.</a:t>
            </a: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2" r="4478" b="16296"/>
          <a:stretch>
            <a:fillRect/>
          </a:stretch>
        </p:blipFill>
        <p:spPr bwMode="auto">
          <a:xfrm>
            <a:off x="1524000" y="0"/>
            <a:ext cx="47863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3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8"/>
          <p:cNvGrpSpPr>
            <a:grpSpLocks/>
          </p:cNvGrpSpPr>
          <p:nvPr/>
        </p:nvGrpSpPr>
        <p:grpSpPr bwMode="auto">
          <a:xfrm>
            <a:off x="1524000" y="-53578"/>
            <a:ext cx="9144000" cy="6911578"/>
            <a:chOff x="-1" y="-76200"/>
            <a:chExt cx="13004799" cy="9829800"/>
          </a:xfrm>
        </p:grpSpPr>
        <p:pic>
          <p:nvPicPr>
            <p:cNvPr id="3789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7"/>
            <a:stretch>
              <a:fillRect/>
            </a:stretch>
          </p:blipFill>
          <p:spPr bwMode="auto">
            <a:xfrm flipH="1">
              <a:off x="1775439" y="0"/>
              <a:ext cx="11229359" cy="975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4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6"/>
            <a:stretch>
              <a:fillRect/>
            </a:stretch>
          </p:blipFill>
          <p:spPr bwMode="auto">
            <a:xfrm flipH="1">
              <a:off x="-1" y="-76200"/>
              <a:ext cx="5742961" cy="975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11087" r="10316" b="21088"/>
          <a:stretch>
            <a:fillRect/>
          </a:stretch>
        </p:blipFill>
        <p:spPr bwMode="auto">
          <a:xfrm>
            <a:off x="1524000" y="0"/>
            <a:ext cx="6750844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1062831"/>
            <a:ext cx="5054203" cy="36410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639" indent="-361639">
              <a:spcAft>
                <a:spcPts val="2953"/>
              </a:spcAft>
              <a:buBlip>
                <a:blip r:embed="rId4"/>
              </a:buBlip>
              <a:defRPr/>
            </a:pPr>
            <a:r>
              <a:rPr lang="en-US" sz="2812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Religious leaders do </a:t>
            </a:r>
            <a:br>
              <a:rPr lang="en-US" sz="2812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812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not accept any </a:t>
            </a:r>
            <a:r>
              <a:rPr lang="en-US" sz="2812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dissent</a:t>
            </a:r>
          </a:p>
          <a:p>
            <a:pPr marL="818839" lvl="1" indent="-361639">
              <a:spcAft>
                <a:spcPts val="2953"/>
              </a:spcAft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Dissent: Having opinions different than what is popular. </a:t>
            </a:r>
            <a:endParaRPr lang="en-US" sz="20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61639" indent="-361639">
              <a:spcAft>
                <a:spcPts val="2953"/>
              </a:spcAft>
              <a:buBlip>
                <a:blip r:embed="rId4"/>
              </a:buBlip>
              <a:defRPr/>
            </a:pPr>
            <a:r>
              <a:rPr lang="en-US" sz="2812" u="sng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Roger Williams </a:t>
            </a:r>
            <a:r>
              <a:rPr lang="en-US" sz="2812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- banished </a:t>
            </a:r>
            <a:br>
              <a:rPr lang="en-US" sz="2812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812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for giving his opinions in</a:t>
            </a:r>
            <a:br>
              <a:rPr lang="en-US" sz="2812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812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 church, </a:t>
            </a:r>
            <a:r>
              <a:rPr lang="en-US" sz="2812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founds Rhode </a:t>
            </a:r>
            <a:r>
              <a:rPr lang="en-US" sz="2812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Lucida Grande" charset="0"/>
                <a:cs typeface="Lucida Grande" charset="0"/>
                <a:sym typeface="Lucida Grande" charset="0"/>
              </a:rPr>
              <a:t>Island</a:t>
            </a:r>
            <a:endParaRPr lang="en-US" sz="2812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722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12312" r="4030"/>
          <a:stretch>
            <a:fillRect/>
          </a:stretch>
        </p:blipFill>
        <p:spPr bwMode="auto">
          <a:xfrm>
            <a:off x="4902200" y="131647"/>
            <a:ext cx="5765800" cy="79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49016" y="1446609"/>
            <a:ext cx="4018359" cy="4661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9" tIns="35719" rIns="35719" bIns="35719" anchor="ctr"/>
          <a:lstStyle/>
          <a:p>
            <a:pPr marL="642915" indent="-642915">
              <a:spcAft>
                <a:spcPts val="2953"/>
              </a:spcAft>
              <a:buSzPct val="134000"/>
              <a:buBlip>
                <a:blip r:embed="rId4"/>
              </a:buBlip>
              <a:defRPr/>
            </a:pPr>
            <a:r>
              <a:rPr lang="en-US" sz="3656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Lucida Grande" charset="0"/>
              </a:rPr>
              <a:t>Women </a:t>
            </a:r>
            <a:r>
              <a:rPr lang="en-US" sz="3656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Lucida Grande" charset="0"/>
              </a:rPr>
              <a:t>were supposed to </a:t>
            </a:r>
            <a:br>
              <a:rPr lang="en-US" sz="3656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Lucida Grande" charset="0"/>
              </a:rPr>
            </a:br>
            <a:r>
              <a:rPr lang="en-US" sz="3656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Lucida Grande" charset="0"/>
              </a:rPr>
              <a:t>be subservient </a:t>
            </a:r>
            <a:br>
              <a:rPr lang="en-US" sz="3656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Lucida Grande" charset="0"/>
              </a:rPr>
            </a:br>
            <a:r>
              <a:rPr lang="en-US" sz="3656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Lucida Grande" charset="0"/>
              </a:rPr>
              <a:t>to </a:t>
            </a:r>
            <a:r>
              <a:rPr lang="en-US" sz="3656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Lucida Grande" charset="0"/>
              </a:rPr>
              <a:t>men</a:t>
            </a:r>
          </a:p>
          <a:p>
            <a:pPr marL="642915" indent="-642915">
              <a:spcAft>
                <a:spcPts val="2953"/>
              </a:spcAft>
              <a:buSzPct val="134000"/>
              <a:buBlip>
                <a:blip r:embed="rId4"/>
              </a:buBlip>
              <a:defRPr/>
            </a:pPr>
            <a:r>
              <a:rPr lang="en-US" sz="3656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Lucida Grande" charset="0"/>
              </a:rPr>
              <a:t>Anne Hutchinson - banished </a:t>
            </a:r>
            <a:br>
              <a:rPr lang="en-US" sz="3656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Lucida Grande" charset="0"/>
              </a:rPr>
            </a:br>
            <a:r>
              <a:rPr lang="en-US" sz="3656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Lucida Grande" charset="0"/>
              </a:rPr>
              <a:t>for holding bible meetings for women, moves to Rhode Island</a:t>
            </a:r>
          </a:p>
          <a:p>
            <a:pPr marL="642915" indent="-642915">
              <a:spcAft>
                <a:spcPts val="2953"/>
              </a:spcAft>
              <a:buSzPct val="134000"/>
              <a:buBlip>
                <a:blip r:embed="rId4"/>
              </a:buBlip>
              <a:defRPr/>
            </a:pPr>
            <a:endParaRPr lang="en-US" sz="3656" kern="0" dirty="0"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5247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320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Bernard MT Condensed</vt:lpstr>
      <vt:lpstr>Calibri</vt:lpstr>
      <vt:lpstr>Calibri Light</vt:lpstr>
      <vt:lpstr>Gill Sans</vt:lpstr>
      <vt:lpstr>Impact</vt:lpstr>
      <vt:lpstr>Lucida Grande</vt:lpstr>
      <vt:lpstr>Mailart Rubberstamp</vt:lpstr>
      <vt:lpstr>MASTERPLAN</vt:lpstr>
      <vt:lpstr>Times New Roman</vt:lpstr>
      <vt:lpstr>ヒラギノ角ゴ ProN W3</vt:lpstr>
      <vt:lpstr>ヒラギノ角ゴ ProN W6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Springs School District 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VICTORIA JOY</dc:creator>
  <cp:lastModifiedBy>MURPHY, VICTORIA JOY</cp:lastModifiedBy>
  <cp:revision>7</cp:revision>
  <dcterms:created xsi:type="dcterms:W3CDTF">2017-09-18T19:16:41Z</dcterms:created>
  <dcterms:modified xsi:type="dcterms:W3CDTF">2017-09-18T20:46:26Z</dcterms:modified>
</cp:coreProperties>
</file>