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59" r:id="rId5"/>
    <p:sldId id="260" r:id="rId6"/>
    <p:sldId id="261" r:id="rId7"/>
    <p:sldId id="264" r:id="rId8"/>
    <p:sldId id="262" r:id="rId9"/>
    <p:sldId id="263"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77" d="100"/>
          <a:sy n="77" d="100"/>
        </p:scale>
        <p:origin x="126" y="7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48332B71-2705-4167-B596-66002A116D7A}" type="datetimeFigureOut">
              <a:rPr lang="en-US" smtClean="0"/>
              <a:t>5/10/2018</a:t>
            </a:fld>
            <a:endParaRPr lang="en-US"/>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7D711274-5FE1-473B-A989-6CA4FD0794B2}"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5950944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332B71-2705-4167-B596-66002A116D7A}" type="datetimeFigureOut">
              <a:rPr lang="en-US" smtClean="0"/>
              <a:t>5/10/2018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711274-5FE1-473B-A989-6CA4FD0794B2}" type="slidenum">
              <a:rPr lang="en-US" smtClean="0"/>
              <a:t>‹#›</a:t>
            </a:fld>
            <a:endParaRPr lang="en-US"/>
          </a:p>
        </p:txBody>
      </p:sp>
    </p:spTree>
    <p:extLst>
      <p:ext uri="{BB962C8B-B14F-4D97-AF65-F5344CB8AC3E}">
        <p14:creationId xmlns:p14="http://schemas.microsoft.com/office/powerpoint/2010/main" val="2546216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332B71-2705-4167-B596-66002A116D7A}" type="datetimeFigureOut">
              <a:rPr lang="en-US" smtClean="0"/>
              <a:t>5/10/2018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711274-5FE1-473B-A989-6CA4FD0794B2}" type="slidenum">
              <a:rPr lang="en-US" smtClean="0"/>
              <a:t>‹#›</a:t>
            </a:fld>
            <a:endParaRPr lang="en-US"/>
          </a:p>
        </p:txBody>
      </p:sp>
    </p:spTree>
    <p:extLst>
      <p:ext uri="{BB962C8B-B14F-4D97-AF65-F5344CB8AC3E}">
        <p14:creationId xmlns:p14="http://schemas.microsoft.com/office/powerpoint/2010/main" val="278870816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332B71-2705-4167-B596-66002A116D7A}" type="datetimeFigureOut">
              <a:rPr lang="en-US" smtClean="0"/>
              <a:t>5/10/2018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711274-5FE1-473B-A989-6CA4FD0794B2}" type="slidenum">
              <a:rPr lang="en-US" smtClean="0"/>
              <a:t>‹#›</a:t>
            </a:fld>
            <a:endParaRPr lang="en-US"/>
          </a:p>
        </p:txBody>
      </p:sp>
    </p:spTree>
    <p:extLst>
      <p:ext uri="{BB962C8B-B14F-4D97-AF65-F5344CB8AC3E}">
        <p14:creationId xmlns:p14="http://schemas.microsoft.com/office/powerpoint/2010/main" val="3567333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smtClean="0"/>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332B71-2705-4167-B596-66002A116D7A}" type="datetimeFigureOut">
              <a:rPr lang="en-US" smtClean="0"/>
              <a:t>5/10/2018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711274-5FE1-473B-A989-6CA4FD0794B2}"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0167486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332B71-2705-4167-B596-66002A116D7A}" type="datetimeFigureOut">
              <a:rPr lang="en-US" smtClean="0"/>
              <a:t>5/10/2018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711274-5FE1-473B-A989-6CA4FD0794B2}" type="slidenum">
              <a:rPr lang="en-US" smtClean="0"/>
              <a:t>‹#›</a:t>
            </a:fld>
            <a:endParaRPr lang="en-US"/>
          </a:p>
        </p:txBody>
      </p:sp>
    </p:spTree>
    <p:extLst>
      <p:ext uri="{BB962C8B-B14F-4D97-AF65-F5344CB8AC3E}">
        <p14:creationId xmlns:p14="http://schemas.microsoft.com/office/powerpoint/2010/main" val="3523174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smtClean="0"/>
              <a:t>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332B71-2705-4167-B596-66002A116D7A}" type="datetimeFigureOut">
              <a:rPr lang="en-US" smtClean="0"/>
              <a:t>5/10/2018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711274-5FE1-473B-A989-6CA4FD0794B2}" type="slidenum">
              <a:rPr lang="en-US" smtClean="0"/>
              <a:t>‹#›</a:t>
            </a:fld>
            <a:endParaRPr lang="en-US"/>
          </a:p>
        </p:txBody>
      </p:sp>
    </p:spTree>
    <p:extLst>
      <p:ext uri="{BB962C8B-B14F-4D97-AF65-F5344CB8AC3E}">
        <p14:creationId xmlns:p14="http://schemas.microsoft.com/office/powerpoint/2010/main" val="1357622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332B71-2705-4167-B596-66002A116D7A}" type="datetimeFigureOut">
              <a:rPr lang="en-US" smtClean="0"/>
              <a:t>5/10/2018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711274-5FE1-473B-A989-6CA4FD0794B2}" type="slidenum">
              <a:rPr lang="en-US" smtClean="0"/>
              <a:t>‹#›</a:t>
            </a:fld>
            <a:endParaRPr lang="en-US"/>
          </a:p>
        </p:txBody>
      </p:sp>
    </p:spTree>
    <p:extLst>
      <p:ext uri="{BB962C8B-B14F-4D97-AF65-F5344CB8AC3E}">
        <p14:creationId xmlns:p14="http://schemas.microsoft.com/office/powerpoint/2010/main" val="4016921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332B71-2705-4167-B596-66002A116D7A}" type="datetimeFigureOut">
              <a:rPr lang="en-US" smtClean="0"/>
              <a:t>5/10/2018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711274-5FE1-473B-A989-6CA4FD0794B2}" type="slidenum">
              <a:rPr lang="en-US" smtClean="0"/>
              <a:t>‹#›</a:t>
            </a:fld>
            <a:endParaRPr lang="en-US"/>
          </a:p>
        </p:txBody>
      </p:sp>
    </p:spTree>
    <p:extLst>
      <p:ext uri="{BB962C8B-B14F-4D97-AF65-F5344CB8AC3E}">
        <p14:creationId xmlns:p14="http://schemas.microsoft.com/office/powerpoint/2010/main" val="112768786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8332B71-2705-4167-B596-66002A116D7A}" type="datetimeFigureOut">
              <a:rPr lang="en-US" smtClean="0"/>
              <a:t>5/10/2018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711274-5FE1-473B-A989-6CA4FD0794B2}" type="slidenum">
              <a:rPr lang="en-US" smtClean="0"/>
              <a:t>‹#›</a:t>
            </a:fld>
            <a:endParaRPr lang="en-US"/>
          </a:p>
        </p:txBody>
      </p:sp>
    </p:spTree>
    <p:extLst>
      <p:ext uri="{BB962C8B-B14F-4D97-AF65-F5344CB8AC3E}">
        <p14:creationId xmlns:p14="http://schemas.microsoft.com/office/powerpoint/2010/main" val="316345179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8332B71-2705-4167-B596-66002A116D7A}" type="datetimeFigureOut">
              <a:rPr lang="en-US" smtClean="0"/>
              <a:t>5/10/2018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711274-5FE1-473B-A989-6CA4FD0794B2}" type="slidenum">
              <a:rPr lang="en-US" smtClean="0"/>
              <a:t>‹#›</a:t>
            </a:fld>
            <a:endParaRPr lang="en-US"/>
          </a:p>
        </p:txBody>
      </p:sp>
    </p:spTree>
    <p:extLst>
      <p:ext uri="{BB962C8B-B14F-4D97-AF65-F5344CB8AC3E}">
        <p14:creationId xmlns:p14="http://schemas.microsoft.com/office/powerpoint/2010/main" val="786757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48332B71-2705-4167-B596-66002A116D7A}" type="datetimeFigureOut">
              <a:rPr lang="en-US" smtClean="0"/>
              <a:t>5/10/2018</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7D711274-5FE1-473B-A989-6CA4FD0794B2}" type="slidenum">
              <a:rPr lang="en-US" smtClean="0"/>
              <a:t>‹#›</a:t>
            </a:fld>
            <a:endParaRPr lang="en-US"/>
          </a:p>
        </p:txBody>
      </p:sp>
    </p:spTree>
    <p:extLst>
      <p:ext uri="{BB962C8B-B14F-4D97-AF65-F5344CB8AC3E}">
        <p14:creationId xmlns:p14="http://schemas.microsoft.com/office/powerpoint/2010/main" val="16266860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Slavery</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08010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4698"/>
            <a:ext cx="10515600" cy="1325563"/>
          </a:xfrm>
        </p:spPr>
        <p:txBody>
          <a:bodyPr/>
          <a:lstStyle/>
          <a:p>
            <a:r>
              <a:rPr lang="en-US" dirty="0" smtClean="0"/>
              <a:t>Slaves in America</a:t>
            </a:r>
            <a:endParaRPr lang="en-US" dirty="0"/>
          </a:p>
        </p:txBody>
      </p:sp>
      <p:sp>
        <p:nvSpPr>
          <p:cNvPr id="3" name="Content Placeholder 2"/>
          <p:cNvSpPr>
            <a:spLocks noGrp="1"/>
          </p:cNvSpPr>
          <p:nvPr>
            <p:ph idx="1"/>
          </p:nvPr>
        </p:nvSpPr>
        <p:spPr>
          <a:xfrm>
            <a:off x="283779" y="800865"/>
            <a:ext cx="10901963" cy="5883713"/>
          </a:xfrm>
        </p:spPr>
        <p:txBody>
          <a:bodyPr>
            <a:normAutofit/>
          </a:bodyPr>
          <a:lstStyle/>
          <a:p>
            <a:r>
              <a:rPr lang="en-US" dirty="0" smtClean="0"/>
              <a:t> Infant Mortality rate: 50% for slaves 25% for whites</a:t>
            </a:r>
          </a:p>
          <a:p>
            <a:r>
              <a:rPr lang="en-US" dirty="0" smtClean="0"/>
              <a:t>Life expectancy: 22 for slaves 43 for whites</a:t>
            </a:r>
          </a:p>
          <a:p>
            <a:r>
              <a:rPr lang="en-US" dirty="0" smtClean="0"/>
              <a:t>Chronic undernourishment</a:t>
            </a:r>
          </a:p>
          <a:p>
            <a:r>
              <a:rPr lang="en-US" dirty="0" smtClean="0"/>
              <a:t>diet lacked protein, thiamine, niacin, calcium, magnesium, and vitamin D, and as a result, slave children often suffered from night blindness, abdominal swellings, swollen muscles, bowed legs, skin lesions, and convulsions</a:t>
            </a:r>
          </a:p>
          <a:p>
            <a:r>
              <a:rPr lang="en-US" dirty="0" smtClean="0"/>
              <a:t>Laboring 15-16 hours a day</a:t>
            </a:r>
          </a:p>
          <a:p>
            <a:r>
              <a:rPr lang="en-US" dirty="0" smtClean="0"/>
              <a:t>Because slaves had no direct incentive to work hard, </a:t>
            </a:r>
            <a:r>
              <a:rPr lang="en-US" dirty="0" err="1" smtClean="0"/>
              <a:t>slaveowners</a:t>
            </a:r>
            <a:r>
              <a:rPr lang="en-US" dirty="0" smtClean="0"/>
              <a:t> combined harsh penalties with positive incentives. Some masters denied passes to disobedient slaves. Others confined recalcitrant slaves to private jails. Chains and shackles were widely used to control runaways. Whipping was a key part of plantation discipline.</a:t>
            </a:r>
          </a:p>
          <a:p>
            <a:pPr marL="0" indent="0">
              <a:buNone/>
            </a:pPr>
            <a:endParaRPr lang="en-US" dirty="0" smtClean="0"/>
          </a:p>
          <a:p>
            <a:endParaRPr lang="en-US" dirty="0" smtClean="0"/>
          </a:p>
        </p:txBody>
      </p:sp>
    </p:spTree>
    <p:extLst>
      <p:ext uri="{BB962C8B-B14F-4D97-AF65-F5344CB8AC3E}">
        <p14:creationId xmlns:p14="http://schemas.microsoft.com/office/powerpoint/2010/main" val="3773369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86461" y="495628"/>
            <a:ext cx="5175223" cy="2911063"/>
          </a:xfrm>
          <a:prstGeom prst="rect">
            <a:avLst/>
          </a:prstGeom>
        </p:spPr>
      </p:pic>
      <p:pic>
        <p:nvPicPr>
          <p:cNvPr id="3" name="Picture 2"/>
          <p:cNvPicPr>
            <a:picLocks noChangeAspect="1"/>
          </p:cNvPicPr>
          <p:nvPr/>
        </p:nvPicPr>
        <p:blipFill>
          <a:blip r:embed="rId3"/>
          <a:stretch>
            <a:fillRect/>
          </a:stretch>
        </p:blipFill>
        <p:spPr>
          <a:xfrm>
            <a:off x="6186461" y="3406691"/>
            <a:ext cx="4490313" cy="2991671"/>
          </a:xfrm>
          <a:prstGeom prst="rect">
            <a:avLst/>
          </a:prstGeom>
        </p:spPr>
      </p:pic>
      <p:pic>
        <p:nvPicPr>
          <p:cNvPr id="4" name="Picture 3"/>
          <p:cNvPicPr>
            <a:picLocks noChangeAspect="1"/>
          </p:cNvPicPr>
          <p:nvPr/>
        </p:nvPicPr>
        <p:blipFill>
          <a:blip r:embed="rId4"/>
          <a:stretch>
            <a:fillRect/>
          </a:stretch>
        </p:blipFill>
        <p:spPr>
          <a:xfrm>
            <a:off x="1844565" y="64677"/>
            <a:ext cx="4130729" cy="3342014"/>
          </a:xfrm>
          <a:prstGeom prst="rect">
            <a:avLst/>
          </a:prstGeom>
        </p:spPr>
      </p:pic>
      <p:pic>
        <p:nvPicPr>
          <p:cNvPr id="6" name="Picture 5"/>
          <p:cNvPicPr>
            <a:picLocks noChangeAspect="1"/>
          </p:cNvPicPr>
          <p:nvPr/>
        </p:nvPicPr>
        <p:blipFill>
          <a:blip r:embed="rId5"/>
          <a:stretch>
            <a:fillRect/>
          </a:stretch>
        </p:blipFill>
        <p:spPr>
          <a:xfrm>
            <a:off x="534018" y="3406691"/>
            <a:ext cx="4368443" cy="3155775"/>
          </a:xfrm>
          <a:prstGeom prst="rect">
            <a:avLst/>
          </a:prstGeom>
        </p:spPr>
      </p:pic>
    </p:spTree>
    <p:extLst>
      <p:ext uri="{BB962C8B-B14F-4D97-AF65-F5344CB8AC3E}">
        <p14:creationId xmlns:p14="http://schemas.microsoft.com/office/powerpoint/2010/main" val="6795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1891" y="402568"/>
            <a:ext cx="3452648" cy="5327064"/>
          </a:xfrm>
          <a:prstGeom prst="rect">
            <a:avLst/>
          </a:prstGeom>
        </p:spPr>
      </p:pic>
      <p:pic>
        <p:nvPicPr>
          <p:cNvPr id="3" name="Picture 2"/>
          <p:cNvPicPr>
            <a:picLocks noChangeAspect="1"/>
          </p:cNvPicPr>
          <p:nvPr/>
        </p:nvPicPr>
        <p:blipFill>
          <a:blip r:embed="rId3"/>
          <a:stretch>
            <a:fillRect/>
          </a:stretch>
        </p:blipFill>
        <p:spPr>
          <a:xfrm>
            <a:off x="3734282" y="3075593"/>
            <a:ext cx="5033642" cy="3561690"/>
          </a:xfrm>
          <a:prstGeom prst="rect">
            <a:avLst/>
          </a:prstGeom>
        </p:spPr>
      </p:pic>
      <p:pic>
        <p:nvPicPr>
          <p:cNvPr id="4" name="Picture 3"/>
          <p:cNvPicPr>
            <a:picLocks noChangeAspect="1"/>
          </p:cNvPicPr>
          <p:nvPr/>
        </p:nvPicPr>
        <p:blipFill>
          <a:blip r:embed="rId4"/>
          <a:stretch>
            <a:fillRect/>
          </a:stretch>
        </p:blipFill>
        <p:spPr>
          <a:xfrm>
            <a:off x="8907667" y="162036"/>
            <a:ext cx="2921388" cy="4551853"/>
          </a:xfrm>
          <a:prstGeom prst="rect">
            <a:avLst/>
          </a:prstGeom>
        </p:spPr>
      </p:pic>
      <p:pic>
        <p:nvPicPr>
          <p:cNvPr id="5" name="Picture 4"/>
          <p:cNvPicPr>
            <a:picLocks noChangeAspect="1"/>
          </p:cNvPicPr>
          <p:nvPr/>
        </p:nvPicPr>
        <p:blipFill>
          <a:blip r:embed="rId5"/>
          <a:stretch>
            <a:fillRect/>
          </a:stretch>
        </p:blipFill>
        <p:spPr>
          <a:xfrm>
            <a:off x="4346103" y="162037"/>
            <a:ext cx="3810000" cy="2800350"/>
          </a:xfrm>
          <a:prstGeom prst="rect">
            <a:avLst/>
          </a:prstGeom>
        </p:spPr>
      </p:pic>
    </p:spTree>
    <p:extLst>
      <p:ext uri="{BB962C8B-B14F-4D97-AF65-F5344CB8AC3E}">
        <p14:creationId xmlns:p14="http://schemas.microsoft.com/office/powerpoint/2010/main" val="1300733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72455" y="2900855"/>
            <a:ext cx="1550104" cy="369332"/>
          </a:xfrm>
          <a:prstGeom prst="rect">
            <a:avLst/>
          </a:prstGeom>
          <a:noFill/>
        </p:spPr>
        <p:txBody>
          <a:bodyPr wrap="none" rtlCol="0">
            <a:spAutoFit/>
          </a:bodyPr>
          <a:lstStyle/>
          <a:p>
            <a:r>
              <a:rPr lang="en-US" dirty="0" smtClean="0"/>
              <a:t>Read narrative</a:t>
            </a:r>
            <a:endParaRPr lang="en-US" dirty="0"/>
          </a:p>
        </p:txBody>
      </p:sp>
    </p:spTree>
    <p:extLst>
      <p:ext uri="{BB962C8B-B14F-4D97-AF65-F5344CB8AC3E}">
        <p14:creationId xmlns:p14="http://schemas.microsoft.com/office/powerpoint/2010/main" val="1245017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814" y="-233965"/>
            <a:ext cx="10515600" cy="1325563"/>
          </a:xfrm>
        </p:spPr>
        <p:txBody>
          <a:bodyPr>
            <a:normAutofit/>
          </a:bodyPr>
          <a:lstStyle/>
          <a:p>
            <a:r>
              <a:rPr lang="en-US" dirty="0" smtClean="0"/>
              <a:t>Underground Railroad and Abolitionists</a:t>
            </a:r>
            <a:endParaRPr lang="en-US" dirty="0"/>
          </a:p>
        </p:txBody>
      </p:sp>
      <p:sp>
        <p:nvSpPr>
          <p:cNvPr id="3" name="Content Placeholder 2"/>
          <p:cNvSpPr>
            <a:spLocks noGrp="1"/>
          </p:cNvSpPr>
          <p:nvPr>
            <p:ph idx="1"/>
          </p:nvPr>
        </p:nvSpPr>
        <p:spPr>
          <a:xfrm>
            <a:off x="441434" y="958522"/>
            <a:ext cx="10817773" cy="5505340"/>
          </a:xfrm>
        </p:spPr>
        <p:txBody>
          <a:bodyPr>
            <a:normAutofit/>
          </a:bodyPr>
          <a:lstStyle/>
          <a:p>
            <a:pPr marL="0" indent="0">
              <a:buNone/>
            </a:pPr>
            <a:r>
              <a:rPr lang="en-US" dirty="0" smtClean="0"/>
              <a:t>vast network of people who helped fugitive slaves escape to the North </a:t>
            </a:r>
          </a:p>
          <a:p>
            <a:pPr marL="0" indent="0">
              <a:buNone/>
            </a:pPr>
            <a:endParaRPr lang="en-US" dirty="0"/>
          </a:p>
          <a:p>
            <a:pPr marL="0" indent="0">
              <a:buNone/>
            </a:pPr>
            <a:r>
              <a:rPr lang="en-US" dirty="0" smtClean="0"/>
              <a:t>it effectively moved hundreds of slaves north each year.</a:t>
            </a:r>
          </a:p>
          <a:p>
            <a:pPr marL="0" indent="0">
              <a:buNone/>
            </a:pPr>
            <a:endParaRPr lang="en-US" dirty="0"/>
          </a:p>
          <a:p>
            <a:pPr marL="0" indent="0">
              <a:buNone/>
            </a:pPr>
            <a:r>
              <a:rPr lang="en-US" dirty="0" smtClean="0"/>
              <a:t>the South lost 100,000 slaves between 1810 and 1850.</a:t>
            </a:r>
          </a:p>
          <a:p>
            <a:pPr marL="0" indent="0">
              <a:buNone/>
            </a:pPr>
            <a:endParaRPr lang="en-US" dirty="0"/>
          </a:p>
          <a:p>
            <a:pPr marL="0" indent="0">
              <a:buNone/>
            </a:pPr>
            <a:r>
              <a:rPr lang="en-US" dirty="0" smtClean="0"/>
              <a:t> The fugitives would move at night. They would generally travel between 10 and 20 miles to the next station, where they would rest and eat, hiding in barns and other out-of-the-way places. While they waited, a message would be sent to the next station to alert its stationmaster. </a:t>
            </a:r>
          </a:p>
          <a:p>
            <a:pPr marL="0" indent="0">
              <a:buNone/>
            </a:pPr>
            <a:endParaRPr lang="en-US" dirty="0"/>
          </a:p>
          <a:p>
            <a:pPr marL="0" indent="0">
              <a:buNone/>
            </a:pPr>
            <a:r>
              <a:rPr lang="en-US" dirty="0" smtClean="0"/>
              <a:t>Harriet Tubman, who made 19 trips into the South and escorted over 300 slaves to freedom.</a:t>
            </a:r>
          </a:p>
          <a:p>
            <a:pPr marL="0" indent="0">
              <a:buNone/>
            </a:pPr>
            <a:endParaRPr lang="en-US" dirty="0"/>
          </a:p>
        </p:txBody>
      </p:sp>
    </p:spTree>
    <p:extLst>
      <p:ext uri="{BB962C8B-B14F-4D97-AF65-F5344CB8AC3E}">
        <p14:creationId xmlns:p14="http://schemas.microsoft.com/office/powerpoint/2010/main" val="2097851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8307" t="353" b="-353"/>
          <a:stretch/>
        </p:blipFill>
        <p:spPr>
          <a:xfrm>
            <a:off x="315310" y="202324"/>
            <a:ext cx="5698413" cy="4464269"/>
          </a:xfrm>
          <a:prstGeom prst="rect">
            <a:avLst/>
          </a:prstGeom>
        </p:spPr>
      </p:pic>
      <p:pic>
        <p:nvPicPr>
          <p:cNvPr id="4" name="Picture 3"/>
          <p:cNvPicPr>
            <a:picLocks noChangeAspect="1"/>
          </p:cNvPicPr>
          <p:nvPr/>
        </p:nvPicPr>
        <p:blipFill>
          <a:blip r:embed="rId3"/>
          <a:stretch>
            <a:fillRect/>
          </a:stretch>
        </p:blipFill>
        <p:spPr>
          <a:xfrm>
            <a:off x="4855778" y="3235556"/>
            <a:ext cx="6826469" cy="3366569"/>
          </a:xfrm>
          <a:prstGeom prst="rect">
            <a:avLst/>
          </a:prstGeom>
        </p:spPr>
      </p:pic>
    </p:spTree>
    <p:extLst>
      <p:ext uri="{BB962C8B-B14F-4D97-AF65-F5344CB8AC3E}">
        <p14:creationId xmlns:p14="http://schemas.microsoft.com/office/powerpoint/2010/main" val="3021173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814" y="256468"/>
            <a:ext cx="10515600" cy="1325563"/>
          </a:xfrm>
        </p:spPr>
        <p:txBody>
          <a:bodyPr/>
          <a:lstStyle/>
          <a:p>
            <a:r>
              <a:rPr lang="en-US" dirty="0" smtClean="0"/>
              <a:t>The Beginning</a:t>
            </a:r>
            <a:endParaRPr lang="en-US" dirty="0"/>
          </a:p>
        </p:txBody>
      </p:sp>
      <p:sp>
        <p:nvSpPr>
          <p:cNvPr id="5" name="Content Placeholder 4"/>
          <p:cNvSpPr>
            <a:spLocks noGrp="1"/>
          </p:cNvSpPr>
          <p:nvPr>
            <p:ph idx="1"/>
          </p:nvPr>
        </p:nvSpPr>
        <p:spPr>
          <a:xfrm>
            <a:off x="191814" y="1664961"/>
            <a:ext cx="6254919" cy="4351338"/>
          </a:xfrm>
        </p:spPr>
        <p:txBody>
          <a:bodyPr>
            <a:normAutofit lnSpcReduction="10000"/>
          </a:bodyPr>
          <a:lstStyle/>
          <a:p>
            <a:r>
              <a:rPr lang="en-US" dirty="0" smtClean="0"/>
              <a:t>Triangle Trade</a:t>
            </a:r>
          </a:p>
          <a:p>
            <a:endParaRPr lang="en-US" dirty="0"/>
          </a:p>
          <a:p>
            <a:r>
              <a:rPr lang="en-US" dirty="0" smtClean="0"/>
              <a:t> How did an African become a slave? </a:t>
            </a:r>
          </a:p>
          <a:p>
            <a:pPr lvl="1"/>
            <a:r>
              <a:rPr lang="en-US" dirty="0" smtClean="0"/>
              <a:t>1: </a:t>
            </a:r>
            <a:r>
              <a:rPr lang="en-US" sz="2800" dirty="0" smtClean="0"/>
              <a:t>the slaves were taken as prisoners during the frequent tribal wars occurring among the West African kingdoms. </a:t>
            </a:r>
          </a:p>
          <a:p>
            <a:pPr lvl="1"/>
            <a:r>
              <a:rPr lang="en-US" sz="2800" dirty="0" smtClean="0"/>
              <a:t>2: became slaves as punishment for crimes or indebtedness</a:t>
            </a:r>
          </a:p>
          <a:p>
            <a:pPr lvl="1"/>
            <a:endParaRPr lang="en-US" dirty="0"/>
          </a:p>
          <a:p>
            <a:r>
              <a:rPr lang="en-US" dirty="0" smtClean="0"/>
              <a:t>Transported to coast to sell </a:t>
            </a:r>
          </a:p>
        </p:txBody>
      </p:sp>
      <p:pic>
        <p:nvPicPr>
          <p:cNvPr id="7" name="Picture 6"/>
          <p:cNvPicPr>
            <a:picLocks noChangeAspect="1"/>
          </p:cNvPicPr>
          <p:nvPr/>
        </p:nvPicPr>
        <p:blipFill>
          <a:blip r:embed="rId2"/>
          <a:stretch>
            <a:fillRect/>
          </a:stretch>
        </p:blipFill>
        <p:spPr>
          <a:xfrm>
            <a:off x="6446733" y="217871"/>
            <a:ext cx="5096253" cy="2945634"/>
          </a:xfrm>
          <a:prstGeom prst="rect">
            <a:avLst/>
          </a:prstGeom>
        </p:spPr>
      </p:pic>
      <p:pic>
        <p:nvPicPr>
          <p:cNvPr id="8" name="Picture 7"/>
          <p:cNvPicPr>
            <a:picLocks noChangeAspect="1"/>
          </p:cNvPicPr>
          <p:nvPr/>
        </p:nvPicPr>
        <p:blipFill>
          <a:blip r:embed="rId3"/>
          <a:stretch>
            <a:fillRect/>
          </a:stretch>
        </p:blipFill>
        <p:spPr>
          <a:xfrm>
            <a:off x="6905296" y="3211739"/>
            <a:ext cx="4449136" cy="3336852"/>
          </a:xfrm>
          <a:prstGeom prst="rect">
            <a:avLst/>
          </a:prstGeom>
        </p:spPr>
      </p:pic>
    </p:spTree>
    <p:extLst>
      <p:ext uri="{BB962C8B-B14F-4D97-AF65-F5344CB8AC3E}">
        <p14:creationId xmlns:p14="http://schemas.microsoft.com/office/powerpoint/2010/main" val="2259867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Middle Passage</a:t>
            </a:r>
            <a:endParaRPr lang="en-US" dirty="0"/>
          </a:p>
        </p:txBody>
      </p:sp>
      <p:pic>
        <p:nvPicPr>
          <p:cNvPr id="4" name="Content Placeholder 3"/>
          <p:cNvPicPr>
            <a:picLocks noGrp="1" noChangeAspect="1"/>
          </p:cNvPicPr>
          <p:nvPr>
            <p:ph idx="1"/>
          </p:nvPr>
        </p:nvPicPr>
        <p:blipFill>
          <a:blip r:embed="rId2"/>
          <a:stretch>
            <a:fillRect/>
          </a:stretch>
        </p:blipFill>
        <p:spPr>
          <a:xfrm>
            <a:off x="8633181" y="1890905"/>
            <a:ext cx="3021543" cy="4351338"/>
          </a:xfrm>
          <a:prstGeom prst="rect">
            <a:avLst/>
          </a:prstGeom>
        </p:spPr>
      </p:pic>
      <p:sp>
        <p:nvSpPr>
          <p:cNvPr id="5" name="TextBox 4"/>
          <p:cNvSpPr txBox="1"/>
          <p:nvPr/>
        </p:nvSpPr>
        <p:spPr>
          <a:xfrm>
            <a:off x="439960" y="1571310"/>
            <a:ext cx="4668068" cy="3693319"/>
          </a:xfrm>
          <a:prstGeom prst="rect">
            <a:avLst/>
          </a:prstGeom>
          <a:noFill/>
        </p:spPr>
        <p:txBody>
          <a:bodyPr wrap="square" rtlCol="0">
            <a:spAutoFit/>
          </a:bodyPr>
          <a:lstStyle/>
          <a:p>
            <a:r>
              <a:rPr lang="en-US" dirty="0" smtClean="0"/>
              <a:t>The stage of the triangular trade in which millions of Africans were shipped to the New World as part of the Atlantic slave trade</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pic>
        <p:nvPicPr>
          <p:cNvPr id="6" name="Picture 5"/>
          <p:cNvPicPr>
            <a:picLocks noChangeAspect="1"/>
          </p:cNvPicPr>
          <p:nvPr/>
        </p:nvPicPr>
        <p:blipFill>
          <a:blip r:embed="rId3"/>
          <a:stretch>
            <a:fillRect/>
          </a:stretch>
        </p:blipFill>
        <p:spPr>
          <a:xfrm>
            <a:off x="5387722" y="0"/>
            <a:ext cx="3561963" cy="4066574"/>
          </a:xfrm>
          <a:prstGeom prst="rect">
            <a:avLst/>
          </a:prstGeom>
        </p:spPr>
      </p:pic>
      <p:pic>
        <p:nvPicPr>
          <p:cNvPr id="7" name="Picture 6"/>
          <p:cNvPicPr>
            <a:picLocks noChangeAspect="1"/>
          </p:cNvPicPr>
          <p:nvPr/>
        </p:nvPicPr>
        <p:blipFill>
          <a:blip r:embed="rId4"/>
          <a:stretch>
            <a:fillRect/>
          </a:stretch>
        </p:blipFill>
        <p:spPr>
          <a:xfrm>
            <a:off x="531214" y="2644728"/>
            <a:ext cx="4765254" cy="3573941"/>
          </a:xfrm>
          <a:prstGeom prst="rect">
            <a:avLst/>
          </a:prstGeom>
        </p:spPr>
      </p:pic>
      <p:pic>
        <p:nvPicPr>
          <p:cNvPr id="8" name="Picture 7"/>
          <p:cNvPicPr>
            <a:picLocks noChangeAspect="1"/>
          </p:cNvPicPr>
          <p:nvPr/>
        </p:nvPicPr>
        <p:blipFill>
          <a:blip r:embed="rId5"/>
          <a:stretch>
            <a:fillRect/>
          </a:stretch>
        </p:blipFill>
        <p:spPr>
          <a:xfrm>
            <a:off x="5591303" y="4383348"/>
            <a:ext cx="3358382" cy="2275826"/>
          </a:xfrm>
          <a:prstGeom prst="rect">
            <a:avLst/>
          </a:prstGeom>
        </p:spPr>
      </p:pic>
    </p:spTree>
    <p:extLst>
      <p:ext uri="{BB962C8B-B14F-4D97-AF65-F5344CB8AC3E}">
        <p14:creationId xmlns:p14="http://schemas.microsoft.com/office/powerpoint/2010/main" val="3831849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814" y="-139372"/>
            <a:ext cx="10515600" cy="1325563"/>
          </a:xfrm>
        </p:spPr>
        <p:txBody>
          <a:bodyPr/>
          <a:lstStyle/>
          <a:p>
            <a:r>
              <a:rPr lang="en-US" dirty="0" smtClean="0"/>
              <a:t>Life on the Boat</a:t>
            </a:r>
            <a:endParaRPr lang="en-US" dirty="0"/>
          </a:p>
        </p:txBody>
      </p:sp>
      <p:sp>
        <p:nvSpPr>
          <p:cNvPr id="3" name="Content Placeholder 2"/>
          <p:cNvSpPr>
            <a:spLocks noGrp="1"/>
          </p:cNvSpPr>
          <p:nvPr>
            <p:ph idx="1"/>
          </p:nvPr>
        </p:nvSpPr>
        <p:spPr>
          <a:xfrm>
            <a:off x="394138" y="1089764"/>
            <a:ext cx="11029599" cy="5563284"/>
          </a:xfrm>
        </p:spPr>
        <p:txBody>
          <a:bodyPr>
            <a:normAutofit/>
          </a:bodyPr>
          <a:lstStyle/>
          <a:p>
            <a:r>
              <a:rPr lang="en-US" dirty="0" smtClean="0"/>
              <a:t>about 10-15 percent of the Africans died; the longer the voyage lasted, the higher the death rate. Estimates vary, but up to 2 million died (smallpox, measles, malaria, and dysentery.)</a:t>
            </a:r>
          </a:p>
          <a:p>
            <a:r>
              <a:rPr lang="en-US" dirty="0" smtClean="0"/>
              <a:t>Diet- One cup boil beans or rice, One pint water</a:t>
            </a:r>
          </a:p>
          <a:p>
            <a:endParaRPr lang="en-US" dirty="0" smtClean="0"/>
          </a:p>
          <a:p>
            <a:pPr marL="0" indent="0">
              <a:buNone/>
            </a:pPr>
            <a:r>
              <a:rPr lang="en-US" dirty="0" smtClean="0"/>
              <a:t>“They are frequently stowed so close, as to admit of no other posture than lying on their sides. Neither will the height between decks ... permit them the indulgence of an erect posture; especially where there are platforms, which is generally the case. These platforms are a kind of shelf, about eight feet in breadth, extending from the side of the ship towards the center. They are placed nearly midway between the decks, at the distance of two or three feet from each deck. Upon these the negroes are stowed in the same manner as they are on the deck [floor] underneath.” -Alexander Falconbridge, an English slave ship doctor</a:t>
            </a:r>
            <a:endParaRPr lang="en-US" dirty="0"/>
          </a:p>
        </p:txBody>
      </p:sp>
    </p:spTree>
    <p:extLst>
      <p:ext uri="{BB962C8B-B14F-4D97-AF65-F5344CB8AC3E}">
        <p14:creationId xmlns:p14="http://schemas.microsoft.com/office/powerpoint/2010/main" val="3432875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79683" y="1056290"/>
            <a:ext cx="6451741" cy="369332"/>
          </a:xfrm>
          <a:prstGeom prst="rect">
            <a:avLst/>
          </a:prstGeom>
          <a:noFill/>
        </p:spPr>
        <p:txBody>
          <a:bodyPr wrap="square" rtlCol="0">
            <a:spAutoFit/>
          </a:bodyPr>
          <a:lstStyle/>
          <a:p>
            <a:r>
              <a:rPr lang="en-US" dirty="0" smtClean="0"/>
              <a:t>https://www.youtube.com/watch?v=0IJrhQE6DZk&amp;t=55s</a:t>
            </a:r>
            <a:endParaRPr lang="en-US" dirty="0"/>
          </a:p>
        </p:txBody>
      </p:sp>
    </p:spTree>
    <p:extLst>
      <p:ext uri="{BB962C8B-B14F-4D97-AF65-F5344CB8AC3E}">
        <p14:creationId xmlns:p14="http://schemas.microsoft.com/office/powerpoint/2010/main" val="3487145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Slave Uprisings</a:t>
            </a:r>
            <a:endParaRPr lang="en-US" dirty="0"/>
          </a:p>
        </p:txBody>
      </p:sp>
      <p:sp>
        <p:nvSpPr>
          <p:cNvPr id="3" name="Content Placeholder 2"/>
          <p:cNvSpPr>
            <a:spLocks noGrp="1"/>
          </p:cNvSpPr>
          <p:nvPr>
            <p:ph idx="1"/>
          </p:nvPr>
        </p:nvSpPr>
        <p:spPr/>
        <p:txBody>
          <a:bodyPr/>
          <a:lstStyle/>
          <a:p>
            <a:r>
              <a:rPr lang="en-US" dirty="0" smtClean="0"/>
              <a:t>Many slave ships were worried about uprising from the slaves.</a:t>
            </a:r>
          </a:p>
          <a:p>
            <a:pPr lvl="1"/>
            <a:r>
              <a:rPr lang="en-US" dirty="0" smtClean="0"/>
              <a:t>Man chained down at all times</a:t>
            </a:r>
          </a:p>
          <a:p>
            <a:pPr lvl="1"/>
            <a:endParaRPr lang="en-US" dirty="0"/>
          </a:p>
          <a:p>
            <a:pPr lvl="1"/>
            <a:r>
              <a:rPr lang="en-US" dirty="0" smtClean="0"/>
              <a:t>Uprising were very common, slaves felt it was better to die. </a:t>
            </a:r>
          </a:p>
          <a:p>
            <a:pPr lvl="1"/>
            <a:endParaRPr lang="en-US" dirty="0"/>
          </a:p>
          <a:p>
            <a:pPr lvl="1"/>
            <a:endParaRPr lang="en-US" dirty="0" smtClean="0"/>
          </a:p>
          <a:p>
            <a:pPr marL="457200" lvl="1" indent="0">
              <a:buNone/>
            </a:pPr>
            <a:endParaRPr lang="en-US" dirty="0"/>
          </a:p>
        </p:txBody>
      </p:sp>
    </p:spTree>
    <p:extLst>
      <p:ext uri="{BB962C8B-B14F-4D97-AF65-F5344CB8AC3E}">
        <p14:creationId xmlns:p14="http://schemas.microsoft.com/office/powerpoint/2010/main" val="1577086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41835" y="2254470"/>
            <a:ext cx="5575372" cy="369332"/>
          </a:xfrm>
          <a:prstGeom prst="rect">
            <a:avLst/>
          </a:prstGeom>
          <a:noFill/>
        </p:spPr>
        <p:txBody>
          <a:bodyPr wrap="none" rtlCol="0">
            <a:spAutoFit/>
          </a:bodyPr>
          <a:lstStyle/>
          <a:p>
            <a:r>
              <a:rPr lang="en-US" dirty="0" smtClean="0"/>
              <a:t>https://www.youtube.com/watch?v=z1uBbANeSqQ&amp;t=1s</a:t>
            </a:r>
            <a:endParaRPr lang="en-US" dirty="0"/>
          </a:p>
        </p:txBody>
      </p:sp>
    </p:spTree>
    <p:extLst>
      <p:ext uri="{BB962C8B-B14F-4D97-AF65-F5344CB8AC3E}">
        <p14:creationId xmlns:p14="http://schemas.microsoft.com/office/powerpoint/2010/main" val="1817713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5491" y="74394"/>
            <a:ext cx="9692640" cy="1325562"/>
          </a:xfrm>
        </p:spPr>
        <p:txBody>
          <a:bodyPr/>
          <a:lstStyle/>
          <a:p>
            <a:r>
              <a:rPr lang="en-US" dirty="0" smtClean="0"/>
              <a:t>Selling Slaves in America</a:t>
            </a:r>
            <a:endParaRPr lang="en-US" dirty="0"/>
          </a:p>
        </p:txBody>
      </p:sp>
      <p:sp>
        <p:nvSpPr>
          <p:cNvPr id="3" name="Content Placeholder 2"/>
          <p:cNvSpPr>
            <a:spLocks noGrp="1"/>
          </p:cNvSpPr>
          <p:nvPr>
            <p:ph idx="1"/>
          </p:nvPr>
        </p:nvSpPr>
        <p:spPr>
          <a:xfrm>
            <a:off x="412531" y="1399956"/>
            <a:ext cx="10515600" cy="5458044"/>
          </a:xfrm>
        </p:spPr>
        <p:txBody>
          <a:bodyPr>
            <a:normAutofit/>
          </a:bodyPr>
          <a:lstStyle/>
          <a:p>
            <a:pPr marL="0" indent="0">
              <a:buNone/>
            </a:pPr>
            <a:r>
              <a:rPr lang="en-US" dirty="0" smtClean="0"/>
              <a:t>Before selling his slaves, a captain did everything he could to improve the price he would get for them. The Africans received increased food and water rations, and their skins were rubbed with palm oil to give them a healthy appearance. The ship’s doctor tried to hide scars or evidence of disease, sometimes using cruel or painful cosmetic techniques.</a:t>
            </a:r>
          </a:p>
          <a:p>
            <a:pPr marL="0" indent="0">
              <a:buNone/>
            </a:pPr>
            <a:endParaRPr lang="en-US" dirty="0"/>
          </a:p>
          <a:p>
            <a:pPr marL="0" indent="0">
              <a:buNone/>
            </a:pPr>
            <a:r>
              <a:rPr lang="en-US" dirty="0" smtClean="0"/>
              <a:t>Two ways of selling:</a:t>
            </a:r>
          </a:p>
          <a:p>
            <a:pPr marL="514350" indent="-514350">
              <a:buAutoNum type="arabicPeriod"/>
            </a:pPr>
            <a:r>
              <a:rPr lang="en-US" dirty="0" smtClean="0"/>
              <a:t>Auction</a:t>
            </a:r>
          </a:p>
          <a:p>
            <a:pPr marL="514350" indent="-514350">
              <a:buAutoNum type="arabicPeriod"/>
            </a:pPr>
            <a:r>
              <a:rPr lang="en-US" dirty="0" smtClean="0"/>
              <a:t>Scramble</a:t>
            </a:r>
          </a:p>
          <a:p>
            <a:pPr marL="514350" indent="-514350">
              <a:buAutoNum type="arabicPeriod"/>
            </a:pPr>
            <a:endParaRPr lang="en-US" dirty="0" smtClean="0"/>
          </a:p>
          <a:p>
            <a:pPr marL="0" indent="0">
              <a:buNone/>
            </a:pPr>
            <a:endParaRPr lang="en-US" dirty="0"/>
          </a:p>
        </p:txBody>
      </p:sp>
    </p:spTree>
    <p:extLst>
      <p:ext uri="{BB962C8B-B14F-4D97-AF65-F5344CB8AC3E}">
        <p14:creationId xmlns:p14="http://schemas.microsoft.com/office/powerpoint/2010/main" val="2487238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83724" y="2506717"/>
            <a:ext cx="2632842" cy="923330"/>
          </a:xfrm>
          <a:prstGeom prst="rect">
            <a:avLst/>
          </a:prstGeom>
          <a:noFill/>
        </p:spPr>
        <p:txBody>
          <a:bodyPr wrap="square" rtlCol="0">
            <a:spAutoFit/>
          </a:bodyPr>
          <a:lstStyle/>
          <a:p>
            <a:r>
              <a:rPr lang="en-US" dirty="0" smtClean="0"/>
              <a:t>https://www.youtube.com/watch?v=TnHKwtXEVTQ&amp;t=22s</a:t>
            </a:r>
            <a:endParaRPr lang="en-US" dirty="0"/>
          </a:p>
        </p:txBody>
      </p:sp>
    </p:spTree>
    <p:extLst>
      <p:ext uri="{BB962C8B-B14F-4D97-AF65-F5344CB8AC3E}">
        <p14:creationId xmlns:p14="http://schemas.microsoft.com/office/powerpoint/2010/main" val="443141823"/>
      </p:ext>
    </p:extLst>
  </p:cSld>
  <p:clrMapOvr>
    <a:masterClrMapping/>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docProps/app.xml><?xml version="1.0" encoding="utf-8"?>
<Properties xmlns="http://schemas.openxmlformats.org/officeDocument/2006/extended-properties" xmlns:vt="http://schemas.openxmlformats.org/officeDocument/2006/docPropsVTypes">
  <Template>TM03457515[[fn=View]]</Template>
  <TotalTime>245</TotalTime>
  <Words>610</Words>
  <Application>Microsoft Office PowerPoint</Application>
  <PresentationFormat>Widescreen</PresentationFormat>
  <Paragraphs>57</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Century Schoolbook</vt:lpstr>
      <vt:lpstr>Wingdings 2</vt:lpstr>
      <vt:lpstr>View</vt:lpstr>
      <vt:lpstr>Slavery</vt:lpstr>
      <vt:lpstr>The Beginning</vt:lpstr>
      <vt:lpstr>Middle Passage</vt:lpstr>
      <vt:lpstr>Life on the Boat</vt:lpstr>
      <vt:lpstr>PowerPoint Presentation</vt:lpstr>
      <vt:lpstr>Slave Uprisings</vt:lpstr>
      <vt:lpstr>PowerPoint Presentation</vt:lpstr>
      <vt:lpstr>Selling Slaves in America</vt:lpstr>
      <vt:lpstr>PowerPoint Presentation</vt:lpstr>
      <vt:lpstr>Slaves in America</vt:lpstr>
      <vt:lpstr>PowerPoint Presentation</vt:lpstr>
      <vt:lpstr>PowerPoint Presentation</vt:lpstr>
      <vt:lpstr>PowerPoint Presentation</vt:lpstr>
      <vt:lpstr>Underground Railroad and Abolitionists</vt:lpstr>
      <vt:lpstr>PowerPoint Presentation</vt:lpstr>
    </vt:vector>
  </TitlesOfParts>
  <Company>Colorado Springs School District 11</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MURPHY, VICTORIA JOY</dc:creator>
  <cp:lastModifiedBy>QUINN, RICHARD ROBERT</cp:lastModifiedBy>
  <cp:revision>11</cp:revision>
  <dcterms:created xsi:type="dcterms:W3CDTF">2018-05-09T20:17:01Z</dcterms:created>
  <dcterms:modified xsi:type="dcterms:W3CDTF">2018-05-10T16:07:46Z</dcterms:modified>
</cp:coreProperties>
</file>