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2" r:id="rId2"/>
    <p:sldId id="317" r:id="rId3"/>
    <p:sldId id="287" r:id="rId4"/>
    <p:sldId id="288" r:id="rId5"/>
    <p:sldId id="289" r:id="rId6"/>
    <p:sldId id="303" r:id="rId7"/>
    <p:sldId id="304" r:id="rId8"/>
    <p:sldId id="309" r:id="rId9"/>
    <p:sldId id="315" r:id="rId10"/>
    <p:sldId id="316" r:id="rId11"/>
    <p:sldId id="31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4" autoAdjust="0"/>
    <p:restoredTop sz="94660"/>
  </p:normalViewPr>
  <p:slideViewPr>
    <p:cSldViewPr>
      <p:cViewPr varScale="1">
        <p:scale>
          <a:sx n="87" d="100"/>
          <a:sy n="87" d="100"/>
        </p:scale>
        <p:origin x="6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6609EA-82F5-401C-96BB-1FD859B9BFF9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8970F-F9FD-40F5-8A47-BDD83748BE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708A1B-13CE-439A-B3E4-260A4C94918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5014E9-444A-4A53-9D71-C75244B4E8C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8E10E2-FBA9-490B-B603-AF316B3FFA6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E58E45-B8E6-47C6-9AE6-A5FBA304304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20BF-1718-4B0C-9D6C-C99207FD2EC1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F5861-3DE2-4402-9D21-9847BDC0C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7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2270-27CC-4030-B1E0-71CDFAA68647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356B-16BA-4BA8-8DB4-4470F23DD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C26D-B570-4B5C-AA09-9C62814555DD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8029-E5BA-40E9-97ED-50E83C279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829F-5C10-4A98-9900-9E117CAF4A0B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9B7B-C596-41A7-8064-6EA9709F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3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1ED7-B54D-4C94-859A-FA5A0ACDA2C2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FED6-A83C-409F-8906-DFF977239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8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F919-F974-4698-9D24-7FE7958659A9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0E98-E31D-466F-8557-CA3E0006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8CAA-9DC1-4021-BD89-0BAA9ECA593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4045-E2EF-40DC-B5BF-E29744BBB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8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E94F-330B-4D82-8EB1-EE31D4A8BB5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D81E-DAED-4732-8E59-1DD280034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D8E2-5B3F-46AE-8DBF-994FBBC6AF5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1BE4-3ED6-43B0-B29E-8D8620B9E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5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FCAD-F95A-4539-97D1-805120E40C7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5B17-FD1B-4F4B-BB87-12FC46265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ECB7-97B0-4C15-9CE2-1C950E6C25DA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E0F08-9B23-4124-BAB8-5593FDD24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8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BCD88-287B-4966-AB4B-58A4FF656C2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059D58-2B56-4F0C-ACD1-909624453F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vidrumsey.com/rumsey/Size4/D0009/00094018.jpg?userid=15&amp;username=lunaadmin&amp;resolution=4&amp;servertype=JVA&amp;cid=8&amp;iid=RUMSEY&amp;vcid=NA&amp;usergroup=Rumsey3x&amp;profileid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5176" r="2563" b="3131"/>
          <a:stretch>
            <a:fillRect/>
          </a:stretch>
        </p:blipFill>
        <p:spPr bwMode="auto">
          <a:xfrm>
            <a:off x="0" y="-1"/>
            <a:ext cx="9144000" cy="68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813"/>
          <a:stretch/>
        </p:blipFill>
        <p:spPr>
          <a:xfrm>
            <a:off x="76200" y="2133600"/>
            <a:ext cx="9296400" cy="1396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age result for slave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96" y="1066800"/>
            <a:ext cx="379788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5105400"/>
          </a:xfrm>
        </p:spPr>
        <p:txBody>
          <a:bodyPr/>
          <a:lstStyle/>
          <a:p>
            <a:r>
              <a:rPr lang="en-US" altLang="en-US" sz="2800" dirty="0" smtClean="0">
                <a:latin typeface="Bernard MT Condensed" panose="02050806060905020404" pitchFamily="18" charset="0"/>
              </a:rPr>
              <a:t>In 1698 the slave trade was open to anyone with a boat. </a:t>
            </a:r>
          </a:p>
          <a:p>
            <a:endParaRPr lang="en-US" altLang="en-US" dirty="0">
              <a:latin typeface="Bernard MT Condensed" panose="02050806060905020404" pitchFamily="18" charset="0"/>
              <a:sym typeface="Wingdings" panose="05000000000000000000" pitchFamily="2" charset="2"/>
            </a:endParaRPr>
          </a:p>
          <a:p>
            <a:r>
              <a:rPr lang="en-US" altLang="en-US" sz="2800" dirty="0">
                <a:latin typeface="Bernard MT Condensed" panose="02050806060905020404" pitchFamily="18" charset="0"/>
                <a:sym typeface="Wingdings" panose="05000000000000000000" pitchFamily="2" charset="2"/>
              </a:rPr>
              <a:t>By the 1660s, “slave codes” were drawn up by the colonial governments to </a:t>
            </a:r>
            <a:r>
              <a:rPr lang="en-US" alt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  <a:sym typeface="Wingdings" panose="05000000000000000000" pitchFamily="2" charset="2"/>
              </a:rPr>
              <a:t>differentiate between </a:t>
            </a:r>
            <a:r>
              <a:rPr lang="en-US" altLang="en-US" sz="2800" dirty="0">
                <a:solidFill>
                  <a:srgbClr val="7030A0"/>
                </a:solidFill>
                <a:latin typeface="Bernard MT Condensed" panose="02050806060905020404" pitchFamily="18" charset="0"/>
                <a:sym typeface="Wingdings" panose="05000000000000000000" pitchFamily="2" charset="2"/>
              </a:rPr>
              <a:t>servants’ and slaves’ rights</a:t>
            </a:r>
            <a:endParaRPr lang="en-US" altLang="en-US" sz="28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52400"/>
            <a:ext cx="8230313" cy="139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Image result for slave tr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6652" r="43002" b="2558"/>
          <a:stretch/>
        </p:blipFill>
        <p:spPr bwMode="auto">
          <a:xfrm>
            <a:off x="4876800" y="1267581"/>
            <a:ext cx="4059366" cy="54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4800600" cy="5410200"/>
          </a:xfrm>
        </p:spPr>
        <p:txBody>
          <a:bodyPr/>
          <a:lstStyle/>
          <a:p>
            <a:r>
              <a:rPr lang="en-US" altLang="en-US" sz="2800" dirty="0">
                <a:latin typeface="Bernard MT Condensed" panose="02050806060905020404" pitchFamily="18" charset="0"/>
              </a:rPr>
              <a:t>About </a:t>
            </a:r>
            <a:r>
              <a:rPr lang="en-US" alt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10 million Africans were forced </a:t>
            </a:r>
            <a:r>
              <a:rPr lang="en-US" alt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to the Americas </a:t>
            </a:r>
            <a:r>
              <a:rPr lang="en-US" altLang="en-US" sz="2800" dirty="0" smtClean="0">
                <a:latin typeface="Bernard MT Condensed" panose="02050806060905020404" pitchFamily="18" charset="0"/>
              </a:rPr>
              <a:t>over </a:t>
            </a:r>
            <a:r>
              <a:rPr lang="en-US" altLang="en-US" sz="2800" dirty="0">
                <a:latin typeface="Bernard MT Condensed" panose="02050806060905020404" pitchFamily="18" charset="0"/>
              </a:rPr>
              <a:t>the course of 3 </a:t>
            </a:r>
            <a:r>
              <a:rPr lang="en-US" altLang="en-US" sz="2800" dirty="0" smtClean="0">
                <a:latin typeface="Bernard MT Condensed" panose="02050806060905020404" pitchFamily="18" charset="0"/>
              </a:rPr>
              <a:t>centuries</a:t>
            </a:r>
          </a:p>
          <a:p>
            <a:endParaRPr lang="en-US" altLang="en-US" sz="2800" dirty="0">
              <a:latin typeface="Bernard MT Condensed" panose="02050806060905020404" pitchFamily="18" charset="0"/>
            </a:endParaRPr>
          </a:p>
          <a:p>
            <a:r>
              <a:rPr lang="en-US" alt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First Africans came to Jamestown in 1619 </a:t>
            </a:r>
            <a:r>
              <a:rPr lang="en-US" altLang="en-US" sz="2800" dirty="0">
                <a:latin typeface="Bernard MT Condensed" panose="02050806060905020404" pitchFamily="18" charset="0"/>
              </a:rPr>
              <a:t>(about 2,000</a:t>
            </a:r>
            <a:r>
              <a:rPr lang="en-US" altLang="en-US" sz="2800" dirty="0" smtClean="0">
                <a:latin typeface="Bernard MT Condensed" panose="02050806060905020404" pitchFamily="18" charset="0"/>
              </a:rPr>
              <a:t>)</a:t>
            </a:r>
            <a:endParaRPr lang="en-US" altLang="en-US" sz="28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0039"/>
            <a:ext cx="8306513" cy="134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</a:p>
          <a:p>
            <a:r>
              <a:rPr lang="en-US" dirty="0" smtClean="0"/>
              <a:t>Virginia</a:t>
            </a:r>
          </a:p>
          <a:p>
            <a:r>
              <a:rPr lang="en-US" dirty="0" smtClean="0"/>
              <a:t>North Carolina</a:t>
            </a:r>
          </a:p>
          <a:p>
            <a:r>
              <a:rPr lang="en-US" dirty="0" smtClean="0"/>
              <a:t>South Carolina</a:t>
            </a:r>
          </a:p>
          <a:p>
            <a:r>
              <a:rPr lang="en-US" dirty="0" smtClean="0"/>
              <a:t>Georgia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94" y="1600200"/>
            <a:ext cx="3985057" cy="43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s://upload.wikimedia.org/wikipedia/commons/a/a9/Mary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6005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2787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Promoted </a:t>
            </a:r>
            <a:r>
              <a:rPr lang="en-US" dirty="0">
                <a:solidFill>
                  <a:srgbClr val="7030A0"/>
                </a:solidFill>
                <a:latin typeface="Bernard MT Condensed" panose="02050806060905020404" pitchFamily="18" charset="0"/>
              </a:rPr>
              <a:t>to be a refuge for </a:t>
            </a:r>
            <a:r>
              <a:rPr lang="en-US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Catholics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latin typeface="Bernard MT Condensed" panose="020508060609050204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Selected St. Mary’s City as the first </a:t>
            </a:r>
            <a:r>
              <a:rPr lang="en-US" dirty="0" smtClean="0">
                <a:latin typeface="Bernard MT Condensed" panose="02050806060905020404" pitchFamily="18" charset="0"/>
              </a:rPr>
              <a:t>settlement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latin typeface="Bernard MT Condensed" panose="020508060609050204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Representative </a:t>
            </a:r>
            <a:r>
              <a:rPr lang="en-US" dirty="0" smtClean="0">
                <a:latin typeface="Bernard MT Condensed" panose="02050806060905020404" pitchFamily="18" charset="0"/>
              </a:rPr>
              <a:t>government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5" y="101680"/>
            <a:ext cx="8230313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upload.wikimedia.org/wikipedia/commons/thumb/e/e7/Carolinacolony.png/859px-Carolina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21589"/>
            <a:ext cx="4592638" cy="52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6388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Chartered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1663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Representative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assembly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Settled by Caribbean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armers (who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brought slavery to the region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Economy based on cash crops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5" y="152400"/>
            <a:ext cx="8230313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upload.wikimedia.org/wikipedia/commons/1/13/Ga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65" y="1357905"/>
            <a:ext cx="46101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3868"/>
            <a:ext cx="4667973" cy="50752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Granted a charter in 1732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Used </a:t>
            </a: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as a </a:t>
            </a:r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criminal </a:t>
            </a: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colony </a:t>
            </a:r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and buffer </a:t>
            </a: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between the British and Spanish Florida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87" y="142823"/>
            <a:ext cx="8230313" cy="1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age result for life in the southern colon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/>
          <a:stretch/>
        </p:blipFill>
        <p:spPr bwMode="auto">
          <a:xfrm>
            <a:off x="92242" y="342257"/>
            <a:ext cx="8964925" cy="6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5181600" cy="5334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Outbreaks of malaria &amp; yellow fever keep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life expectancies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low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Climate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&amp; Soil create a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Tobacco Economy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56"/>
            <a:ext cx="8736325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mage result for Headright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r="3770"/>
          <a:stretch/>
        </p:blipFill>
        <p:spPr bwMode="auto">
          <a:xfrm>
            <a:off x="0" y="383066"/>
            <a:ext cx="9144000" cy="6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508935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Headright</a:t>
            </a:r>
            <a:r>
              <a:rPr lang="en-US" sz="36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System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 encourage the importation of workers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 grants of about 50 acres per person were given to the “head” of a family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Could receive up to 1,000 acres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56"/>
            <a:ext cx="8736325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s://upload.wikimedia.org/wikipedia/commons/thumb/b/b7/Howard_Pyle_-_The_Burning_of_Jamestown.jpg/599px-Howard_Pyle_-_The_Burning_of_James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10" y="855254"/>
            <a:ext cx="3944445" cy="59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58" y="1295400"/>
            <a:ext cx="4969042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Increasing number of poor </a:t>
            </a:r>
            <a:r>
              <a:rPr lang="en-US" altLang="en-US" sz="2400" dirty="0" smtClean="0">
                <a:latin typeface="Bernard MT Condensed" panose="02050806060905020404" pitchFamily="18" charset="0"/>
              </a:rPr>
              <a:t>settlers </a:t>
            </a:r>
            <a:r>
              <a:rPr lang="en-US" altLang="en-US" sz="24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frustrated </a:t>
            </a:r>
            <a:r>
              <a:rPr lang="en-US" alt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by lack of good land &amp; Indian </a:t>
            </a:r>
            <a:r>
              <a:rPr lang="en-US" altLang="en-US" sz="24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attacks</a:t>
            </a:r>
            <a:endParaRPr lang="en-US" altLang="en-US" sz="24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In 1676, </a:t>
            </a:r>
            <a:r>
              <a:rPr 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Nathaniel Bacon and former indentured servants led a </a:t>
            </a:r>
            <a:r>
              <a:rPr lang="en-US" sz="24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raid </a:t>
            </a:r>
            <a:r>
              <a:rPr 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on Jamestown</a:t>
            </a:r>
            <a:r>
              <a:rPr lang="en-US" sz="2400" dirty="0">
                <a:latin typeface="Bernard MT Condensed" panose="02050806060905020404" pitchFamily="18" charset="0"/>
              </a:rPr>
              <a:t> and burned 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Governor Berkeley crushed the rebellion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Landowners begin to </a:t>
            </a:r>
            <a:r>
              <a:rPr lang="en-US" alt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distrust indentured servants and import more slave labor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42"/>
            <a:ext cx="8230313" cy="143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8460" y="152400"/>
            <a:ext cx="9144000" cy="5438692"/>
            <a:chOff x="0" y="762000"/>
            <a:chExt cx="9144000" cy="5438692"/>
          </a:xfrm>
        </p:grpSpPr>
        <p:pic>
          <p:nvPicPr>
            <p:cNvPr id="17414" name="Picture 6" descr="Image result for slave trade 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0"/>
              <a:ext cx="9144000" cy="5438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slave trade ma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62400" y="5715000"/>
              <a:ext cx="1524000" cy="33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460" y="5632883"/>
            <a:ext cx="91155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many years did the Slave Trade go on for?</a:t>
            </a:r>
          </a:p>
          <a:p>
            <a:endParaRPr lang="en-US" b="1" dirty="0"/>
          </a:p>
          <a:p>
            <a:r>
              <a:rPr lang="en-US" b="1" dirty="0" smtClean="0"/>
              <a:t>How many Africans were displaced in total? What kind of effects would the slaves have on the countries they are being sent to? 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265</Words>
  <Application>Microsoft Office PowerPoint</Application>
  <PresentationFormat>On-screen Show (4:3)</PresentationFormat>
  <Paragraphs>45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Bernard MT Condensed</vt:lpstr>
      <vt:lpstr>Calibri</vt:lpstr>
      <vt:lpstr>Wingdings</vt:lpstr>
      <vt:lpstr>Office Theme</vt:lpstr>
      <vt:lpstr>PowerPoint Presentation</vt:lpstr>
      <vt:lpstr>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Colonial America</dc:title>
  <dc:creator>Drew</dc:creator>
  <cp:lastModifiedBy>MURPHY, VICTORIA JOY</cp:lastModifiedBy>
  <cp:revision>77</cp:revision>
  <dcterms:created xsi:type="dcterms:W3CDTF">2009-07-20T22:25:48Z</dcterms:created>
  <dcterms:modified xsi:type="dcterms:W3CDTF">2017-10-03T20:09:23Z</dcterms:modified>
</cp:coreProperties>
</file>